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56" r:id="rId2"/>
    <p:sldId id="259" r:id="rId3"/>
    <p:sldId id="257" r:id="rId4"/>
    <p:sldId id="264" r:id="rId5"/>
    <p:sldId id="260" r:id="rId6"/>
    <p:sldId id="261" r:id="rId7"/>
    <p:sldId id="262" r:id="rId8"/>
    <p:sldId id="263" r:id="rId9"/>
    <p:sldId id="258" r:id="rId10"/>
    <p:sldId id="272" r:id="rId11"/>
    <p:sldId id="265" r:id="rId12"/>
    <p:sldId id="266" r:id="rId13"/>
    <p:sldId id="267" r:id="rId14"/>
    <p:sldId id="268" r:id="rId15"/>
    <p:sldId id="269" r:id="rId16"/>
    <p:sldId id="270" r:id="rId17"/>
    <p:sldId id="271" r:id="rId18"/>
    <p:sldId id="273" r:id="rId19"/>
    <p:sldId id="274" r:id="rId20"/>
    <p:sldId id="275" r:id="rId21"/>
    <p:sldId id="280" r:id="rId22"/>
    <p:sldId id="279" r:id="rId23"/>
    <p:sldId id="278" r:id="rId24"/>
    <p:sldId id="277" r:id="rId25"/>
    <p:sldId id="276" r:id="rId26"/>
    <p:sldId id="281" r:id="rId27"/>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14" autoAdjust="0"/>
    <p:restoredTop sz="90929"/>
  </p:normalViewPr>
  <p:slideViewPr>
    <p:cSldViewPr>
      <p:cViewPr varScale="1">
        <p:scale>
          <a:sx n="50" d="100"/>
          <a:sy n="50" d="100"/>
        </p:scale>
        <p:origin x="-35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024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024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024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D378FBE-689F-41D0-BB43-7F3156ADB994}"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92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92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2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92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F90A717-80DB-421D-A931-678F75E6FB86}"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0D4404-13B6-4F5F-9AAC-579AE32A525C}" type="slidenum">
              <a:rPr lang="en-US"/>
              <a:pPr/>
              <a:t>1</a:t>
            </a:fld>
            <a:endParaRPr lang="en-US"/>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275FDB-0FBE-4B30-840F-EEC8D6FC5418}" type="slidenum">
              <a:rPr lang="en-US"/>
              <a:pPr/>
              <a:t>10</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5C42E8-24F3-4520-BA92-FAC926F4D44B}" type="slidenum">
              <a:rPr lang="en-US"/>
              <a:pPr/>
              <a:t>11</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5DA6D6-571E-4EF7-AD39-F07A76FC8DA5}" type="slidenum">
              <a:rPr lang="en-US"/>
              <a:pPr/>
              <a:t>12</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2E454E-19D1-4CDB-82D9-00AE76BDDDF5}" type="slidenum">
              <a:rPr lang="en-US"/>
              <a:pPr/>
              <a:t>13</a:t>
            </a:fld>
            <a:endParaRPr 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8CFCF9-7021-4DB5-AFE7-28A5BB50E10A}" type="slidenum">
              <a:rPr lang="en-US"/>
              <a:pPr/>
              <a:t>14</a:t>
            </a:fld>
            <a:endParaRPr lang="en-US"/>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275FDB-0FBE-4B30-840F-EEC8D6FC5418}" type="slidenum">
              <a:rPr lang="en-US"/>
              <a:pPr/>
              <a:t>15</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5C42E8-24F3-4520-BA92-FAC926F4D44B}" type="slidenum">
              <a:rPr lang="en-US"/>
              <a:pPr/>
              <a:t>16</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5DA6D6-571E-4EF7-AD39-F07A76FC8DA5}" type="slidenum">
              <a:rPr lang="en-US"/>
              <a:pPr/>
              <a:t>17</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2E454E-19D1-4CDB-82D9-00AE76BDDDF5}" type="slidenum">
              <a:rPr lang="en-US"/>
              <a:pPr/>
              <a:t>18</a:t>
            </a:fld>
            <a:endParaRPr 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8CFCF9-7021-4DB5-AFE7-28A5BB50E10A}" type="slidenum">
              <a:rPr lang="en-US"/>
              <a:pPr/>
              <a:t>19</a:t>
            </a:fld>
            <a:endParaRPr lang="en-US"/>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2E454E-19D1-4CDB-82D9-00AE76BDDDF5}" type="slidenum">
              <a:rPr lang="en-US"/>
              <a:pPr/>
              <a:t>2</a:t>
            </a:fld>
            <a:endParaRPr 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275FDB-0FBE-4B30-840F-EEC8D6FC5418}" type="slidenum">
              <a:rPr lang="en-US"/>
              <a:pPr/>
              <a:t>20</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5C42E8-24F3-4520-BA92-FAC926F4D44B}" type="slidenum">
              <a:rPr lang="en-US"/>
              <a:pPr/>
              <a:t>21</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5DA6D6-571E-4EF7-AD39-F07A76FC8DA5}" type="slidenum">
              <a:rPr lang="en-US"/>
              <a:pPr/>
              <a:t>22</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2E454E-19D1-4CDB-82D9-00AE76BDDDF5}" type="slidenum">
              <a:rPr lang="en-US"/>
              <a:pPr/>
              <a:t>23</a:t>
            </a:fld>
            <a:endParaRPr 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8CFCF9-7021-4DB5-AFE7-28A5BB50E10A}" type="slidenum">
              <a:rPr lang="en-US"/>
              <a:pPr/>
              <a:t>24</a:t>
            </a:fld>
            <a:endParaRPr lang="en-US"/>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275FDB-0FBE-4B30-840F-EEC8D6FC5418}" type="slidenum">
              <a:rPr lang="en-US"/>
              <a:pPr/>
              <a:t>25</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275FDB-0FBE-4B30-840F-EEC8D6FC5418}" type="slidenum">
              <a:rPr lang="en-US"/>
              <a:pPr/>
              <a:t>26</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8CFCF9-7021-4DB5-AFE7-28A5BB50E10A}" type="slidenum">
              <a:rPr lang="en-US"/>
              <a:pPr/>
              <a:t>3</a:t>
            </a:fld>
            <a:endParaRPr lang="en-US"/>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275FDB-0FBE-4B30-840F-EEC8D6FC5418}" type="slidenum">
              <a:rPr lang="en-US"/>
              <a:pPr/>
              <a:t>4</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5C42E8-24F3-4520-BA92-FAC926F4D44B}" type="slidenum">
              <a:rPr lang="en-US"/>
              <a:pPr/>
              <a:t>5</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5DA6D6-571E-4EF7-AD39-F07A76FC8DA5}" type="slidenum">
              <a:rPr lang="en-US"/>
              <a:pPr/>
              <a:t>6</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2E454E-19D1-4CDB-82D9-00AE76BDDDF5}" type="slidenum">
              <a:rPr lang="en-US"/>
              <a:pPr/>
              <a:t>7</a:t>
            </a:fld>
            <a:endParaRPr 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8CFCF9-7021-4DB5-AFE7-28A5BB50E10A}" type="slidenum">
              <a:rPr lang="en-US"/>
              <a:pPr/>
              <a:t>8</a:t>
            </a:fld>
            <a:endParaRPr lang="en-US"/>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275FDB-0FBE-4B30-840F-EEC8D6FC5418}" type="slidenum">
              <a:rPr lang="en-US"/>
              <a:pPr/>
              <a:t>9</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1.xml"/><Relationship Id="rId6" Type="http://schemas.openxmlformats.org/officeDocument/2006/relationships/image" Target="../media/image5.wmf"/><Relationship Id="rId5" Type="http://schemas.openxmlformats.org/officeDocument/2006/relationships/image" Target="../media/image4.wmf"/><Relationship Id="rId4" Type="http://schemas.openxmlformats.org/officeDocument/2006/relationships/image" Target="../media/image3.w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3076" name="Rectangle 4"/>
          <p:cNvSpPr>
            <a:spLocks noGrp="1" noChangeArrowheads="1"/>
          </p:cNvSpPr>
          <p:nvPr>
            <p:ph type="dt" sz="half" idx="2"/>
          </p:nvPr>
        </p:nvSpPr>
        <p:spPr/>
        <p:txBody>
          <a:bodyPr/>
          <a:lstStyle>
            <a:lvl1pPr>
              <a:defRPr/>
            </a:lvl1pPr>
          </a:lstStyle>
          <a:p>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FF2CF3C6-FC9A-4A20-B0A7-87EBBC533806}" type="slidenum">
              <a:rPr lang="en-US"/>
              <a:pPr/>
              <a:t>‹#›</a:t>
            </a:fld>
            <a:endParaRPr lang="en-US"/>
          </a:p>
        </p:txBody>
      </p:sp>
      <p:pic>
        <p:nvPicPr>
          <p:cNvPr id="3079" name="Picture 7"/>
          <p:cNvPicPr>
            <a:picLocks noChangeAspect="1" noChangeArrowheads="1"/>
          </p:cNvPicPr>
          <p:nvPr userDrawn="1"/>
        </p:nvPicPr>
        <p:blipFill>
          <a:blip r:embed="rId2" cstate="print"/>
          <a:srcRect/>
          <a:stretch>
            <a:fillRect/>
          </a:stretch>
        </p:blipFill>
        <p:spPr bwMode="auto">
          <a:xfrm>
            <a:off x="7359650" y="0"/>
            <a:ext cx="1784350" cy="1571625"/>
          </a:xfrm>
          <a:prstGeom prst="rect">
            <a:avLst/>
          </a:prstGeom>
          <a:noFill/>
          <a:ln w="9525">
            <a:noFill/>
            <a:miter lim="800000"/>
            <a:headEnd/>
            <a:tailEnd/>
          </a:ln>
          <a:effectLst/>
        </p:spPr>
      </p:pic>
      <p:pic>
        <p:nvPicPr>
          <p:cNvPr id="3080" name="Picture 8"/>
          <p:cNvPicPr>
            <a:picLocks noChangeAspect="1" noChangeArrowheads="1"/>
          </p:cNvPicPr>
          <p:nvPr userDrawn="1"/>
        </p:nvPicPr>
        <p:blipFill>
          <a:blip r:embed="rId3" cstate="print"/>
          <a:srcRect/>
          <a:stretch>
            <a:fillRect/>
          </a:stretch>
        </p:blipFill>
        <p:spPr bwMode="auto">
          <a:xfrm>
            <a:off x="5562600" y="0"/>
            <a:ext cx="1774825" cy="1460500"/>
          </a:xfrm>
          <a:prstGeom prst="rect">
            <a:avLst/>
          </a:prstGeom>
          <a:noFill/>
          <a:ln w="9525">
            <a:noFill/>
            <a:miter lim="800000"/>
            <a:headEnd/>
            <a:tailEnd/>
          </a:ln>
          <a:effectLst/>
        </p:spPr>
      </p:pic>
      <p:pic>
        <p:nvPicPr>
          <p:cNvPr id="3081" name="Picture 9"/>
          <p:cNvPicPr>
            <a:picLocks noChangeAspect="1" noChangeArrowheads="1"/>
          </p:cNvPicPr>
          <p:nvPr userDrawn="1"/>
        </p:nvPicPr>
        <p:blipFill>
          <a:blip r:embed="rId4" cstate="print"/>
          <a:srcRect/>
          <a:stretch>
            <a:fillRect/>
          </a:stretch>
        </p:blipFill>
        <p:spPr bwMode="auto">
          <a:xfrm>
            <a:off x="3962400" y="0"/>
            <a:ext cx="1492250" cy="1524000"/>
          </a:xfrm>
          <a:prstGeom prst="rect">
            <a:avLst/>
          </a:prstGeom>
          <a:noFill/>
          <a:ln w="9525">
            <a:noFill/>
            <a:miter lim="800000"/>
            <a:headEnd/>
            <a:tailEnd/>
          </a:ln>
          <a:effectLst/>
        </p:spPr>
      </p:pic>
      <p:pic>
        <p:nvPicPr>
          <p:cNvPr id="3082" name="Picture 10"/>
          <p:cNvPicPr>
            <a:picLocks noChangeAspect="1" noChangeArrowheads="1"/>
          </p:cNvPicPr>
          <p:nvPr userDrawn="1"/>
        </p:nvPicPr>
        <p:blipFill>
          <a:blip r:embed="rId5" cstate="print"/>
          <a:srcRect/>
          <a:stretch>
            <a:fillRect/>
          </a:stretch>
        </p:blipFill>
        <p:spPr bwMode="auto">
          <a:xfrm>
            <a:off x="2057400" y="0"/>
            <a:ext cx="1793875" cy="1692275"/>
          </a:xfrm>
          <a:prstGeom prst="rect">
            <a:avLst/>
          </a:prstGeom>
          <a:noFill/>
          <a:ln w="9525">
            <a:noFill/>
            <a:miter lim="800000"/>
            <a:headEnd/>
            <a:tailEnd/>
          </a:ln>
          <a:effectLst/>
        </p:spPr>
      </p:pic>
      <p:pic>
        <p:nvPicPr>
          <p:cNvPr id="3084" name="Picture 12"/>
          <p:cNvPicPr>
            <a:picLocks noChangeAspect="1" noChangeArrowheads="1"/>
          </p:cNvPicPr>
          <p:nvPr userDrawn="1"/>
        </p:nvPicPr>
        <p:blipFill>
          <a:blip r:embed="rId6" cstate="print"/>
          <a:srcRect/>
          <a:stretch>
            <a:fillRect/>
          </a:stretch>
        </p:blipFill>
        <p:spPr bwMode="auto">
          <a:xfrm>
            <a:off x="0" y="0"/>
            <a:ext cx="1720850" cy="1801813"/>
          </a:xfrm>
          <a:prstGeom prst="rect">
            <a:avLst/>
          </a:prstGeom>
          <a:noFill/>
          <a:ln w="9525">
            <a:noFill/>
            <a:miter lim="800000"/>
            <a:headEnd/>
            <a:tailEnd/>
          </a:ln>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A08EF2D-20C6-4CC8-ABE6-2BA31B28614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A9BAD68-BA8E-4447-8BAF-9FAF3FA1EA40}"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F3EE566-745D-4071-B0B7-BC1C40E0A4E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B0AA0AE-6EEB-47C6-9465-2978B7BB6E4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54A512D-15A7-4663-A4B5-71A446BC6072}"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F1B692E-74E9-48C7-96C3-FB15E1A385D0}"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F01992A-FC70-4B42-91D8-F81D1FC31BA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6D7E073-881D-4192-AD86-2D56BBC2520D}"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8975C05-98C7-4F9A-A73F-AA5147064A0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AF05E18-E9D3-4D97-A1F6-7C029292C079}"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hlink"/>
                </a:solidFill>
                <a:latin typeface="+mn-lt"/>
              </a:defRPr>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hlink"/>
                </a:solidFill>
                <a:latin typeface="+mn-lt"/>
              </a:defRPr>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hlink"/>
                </a:solidFill>
                <a:latin typeface="+mn-lt"/>
              </a:defRPr>
            </a:lvl1pPr>
          </a:lstStyle>
          <a:p>
            <a:fld id="{C3CC9B24-D251-4793-9D07-FF88428FDB1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hlink"/>
          </a:solidFill>
          <a:latin typeface="+mj-lt"/>
          <a:ea typeface="+mj-ea"/>
          <a:cs typeface="+mj-cs"/>
        </a:defRPr>
      </a:lvl1pPr>
      <a:lvl2pPr algn="ctr" rtl="0" fontAlgn="base">
        <a:spcBef>
          <a:spcPct val="0"/>
        </a:spcBef>
        <a:spcAft>
          <a:spcPct val="0"/>
        </a:spcAft>
        <a:defRPr sz="4400">
          <a:solidFill>
            <a:schemeClr val="hlink"/>
          </a:solidFill>
          <a:latin typeface="Arial" charset="0"/>
        </a:defRPr>
      </a:lvl2pPr>
      <a:lvl3pPr algn="ctr" rtl="0" fontAlgn="base">
        <a:spcBef>
          <a:spcPct val="0"/>
        </a:spcBef>
        <a:spcAft>
          <a:spcPct val="0"/>
        </a:spcAft>
        <a:defRPr sz="4400">
          <a:solidFill>
            <a:schemeClr val="hlink"/>
          </a:solidFill>
          <a:latin typeface="Arial" charset="0"/>
        </a:defRPr>
      </a:lvl3pPr>
      <a:lvl4pPr algn="ctr" rtl="0" fontAlgn="base">
        <a:spcBef>
          <a:spcPct val="0"/>
        </a:spcBef>
        <a:spcAft>
          <a:spcPct val="0"/>
        </a:spcAft>
        <a:defRPr sz="4400">
          <a:solidFill>
            <a:schemeClr val="hlink"/>
          </a:solidFill>
          <a:latin typeface="Arial" charset="0"/>
        </a:defRPr>
      </a:lvl4pPr>
      <a:lvl5pPr algn="ctr" rtl="0" fontAlgn="base">
        <a:spcBef>
          <a:spcPct val="0"/>
        </a:spcBef>
        <a:spcAft>
          <a:spcPct val="0"/>
        </a:spcAft>
        <a:defRPr sz="4400">
          <a:solidFill>
            <a:schemeClr val="hlink"/>
          </a:solidFill>
          <a:latin typeface="Arial" charset="0"/>
        </a:defRPr>
      </a:lvl5pPr>
      <a:lvl6pPr marL="457200" algn="ctr" rtl="0" fontAlgn="base">
        <a:spcBef>
          <a:spcPct val="0"/>
        </a:spcBef>
        <a:spcAft>
          <a:spcPct val="0"/>
        </a:spcAft>
        <a:defRPr sz="4400">
          <a:solidFill>
            <a:schemeClr val="hlink"/>
          </a:solidFill>
          <a:latin typeface="Arial" charset="0"/>
        </a:defRPr>
      </a:lvl6pPr>
      <a:lvl7pPr marL="914400" algn="ctr" rtl="0" fontAlgn="base">
        <a:spcBef>
          <a:spcPct val="0"/>
        </a:spcBef>
        <a:spcAft>
          <a:spcPct val="0"/>
        </a:spcAft>
        <a:defRPr sz="4400">
          <a:solidFill>
            <a:schemeClr val="hlink"/>
          </a:solidFill>
          <a:latin typeface="Arial" charset="0"/>
        </a:defRPr>
      </a:lvl7pPr>
      <a:lvl8pPr marL="1371600" algn="ctr" rtl="0" fontAlgn="base">
        <a:spcBef>
          <a:spcPct val="0"/>
        </a:spcBef>
        <a:spcAft>
          <a:spcPct val="0"/>
        </a:spcAft>
        <a:defRPr sz="4400">
          <a:solidFill>
            <a:schemeClr val="hlink"/>
          </a:solidFill>
          <a:latin typeface="Arial" charset="0"/>
        </a:defRPr>
      </a:lvl8pPr>
      <a:lvl9pPr marL="1828800" algn="ctr" rtl="0" fontAlgn="base">
        <a:spcBef>
          <a:spcPct val="0"/>
        </a:spcBef>
        <a:spcAft>
          <a:spcPct val="0"/>
        </a:spcAft>
        <a:defRPr sz="4400">
          <a:solidFill>
            <a:schemeClr val="hlink"/>
          </a:solidFill>
          <a:latin typeface="Arial" charset="0"/>
        </a:defRPr>
      </a:lvl9pPr>
    </p:titleStyle>
    <p:bodyStyle>
      <a:lvl1pPr marL="342900" indent="-342900" algn="l" rtl="0" fontAlgn="base">
        <a:spcBef>
          <a:spcPct val="20000"/>
        </a:spcBef>
        <a:spcAft>
          <a:spcPct val="0"/>
        </a:spcAft>
        <a:buChar char="•"/>
        <a:defRPr sz="3200">
          <a:solidFill>
            <a:schemeClr val="hlink"/>
          </a:solidFill>
          <a:latin typeface="+mn-lt"/>
          <a:ea typeface="+mn-ea"/>
          <a:cs typeface="+mn-cs"/>
        </a:defRPr>
      </a:lvl1pPr>
      <a:lvl2pPr marL="742950" indent="-285750" algn="l" rtl="0" fontAlgn="base">
        <a:spcBef>
          <a:spcPct val="20000"/>
        </a:spcBef>
        <a:spcAft>
          <a:spcPct val="0"/>
        </a:spcAft>
        <a:buChar char="–"/>
        <a:defRPr sz="2800">
          <a:solidFill>
            <a:schemeClr val="hlink"/>
          </a:solidFill>
          <a:latin typeface="+mn-lt"/>
        </a:defRPr>
      </a:lvl2pPr>
      <a:lvl3pPr marL="1143000" indent="-228600" algn="l" rtl="0" fontAlgn="base">
        <a:spcBef>
          <a:spcPct val="20000"/>
        </a:spcBef>
        <a:spcAft>
          <a:spcPct val="0"/>
        </a:spcAft>
        <a:buChar char="•"/>
        <a:defRPr sz="2400">
          <a:solidFill>
            <a:schemeClr val="hlink"/>
          </a:solidFill>
          <a:latin typeface="+mn-lt"/>
        </a:defRPr>
      </a:lvl3pPr>
      <a:lvl4pPr marL="1600200" indent="-228600" algn="l" rtl="0" fontAlgn="base">
        <a:spcBef>
          <a:spcPct val="20000"/>
        </a:spcBef>
        <a:spcAft>
          <a:spcPct val="0"/>
        </a:spcAft>
        <a:buChar char="–"/>
        <a:defRPr sz="2000">
          <a:solidFill>
            <a:schemeClr val="hlink"/>
          </a:solidFill>
          <a:latin typeface="+mn-lt"/>
        </a:defRPr>
      </a:lvl4pPr>
      <a:lvl5pPr marL="2057400" indent="-228600" algn="l" rtl="0" fontAlgn="base">
        <a:spcBef>
          <a:spcPct val="20000"/>
        </a:spcBef>
        <a:spcAft>
          <a:spcPct val="0"/>
        </a:spcAft>
        <a:buChar char="»"/>
        <a:defRPr sz="2000">
          <a:solidFill>
            <a:schemeClr val="hlink"/>
          </a:solidFill>
          <a:latin typeface="+mn-lt"/>
        </a:defRPr>
      </a:lvl5pPr>
      <a:lvl6pPr marL="2514600" indent="-228600" algn="l" rtl="0" fontAlgn="base">
        <a:spcBef>
          <a:spcPct val="20000"/>
        </a:spcBef>
        <a:spcAft>
          <a:spcPct val="0"/>
        </a:spcAft>
        <a:buChar char="»"/>
        <a:defRPr sz="2000">
          <a:solidFill>
            <a:schemeClr val="hlink"/>
          </a:solidFill>
          <a:latin typeface="+mn-lt"/>
        </a:defRPr>
      </a:lvl6pPr>
      <a:lvl7pPr marL="2971800" indent="-228600" algn="l" rtl="0" fontAlgn="base">
        <a:spcBef>
          <a:spcPct val="20000"/>
        </a:spcBef>
        <a:spcAft>
          <a:spcPct val="0"/>
        </a:spcAft>
        <a:buChar char="»"/>
        <a:defRPr sz="2000">
          <a:solidFill>
            <a:schemeClr val="hlink"/>
          </a:solidFill>
          <a:latin typeface="+mn-lt"/>
        </a:defRPr>
      </a:lvl7pPr>
      <a:lvl8pPr marL="3429000" indent="-228600" algn="l" rtl="0" fontAlgn="base">
        <a:spcBef>
          <a:spcPct val="20000"/>
        </a:spcBef>
        <a:spcAft>
          <a:spcPct val="0"/>
        </a:spcAft>
        <a:buChar char="»"/>
        <a:defRPr sz="2000">
          <a:solidFill>
            <a:schemeClr val="hlink"/>
          </a:solidFill>
          <a:latin typeface="+mn-lt"/>
        </a:defRPr>
      </a:lvl8pPr>
      <a:lvl9pPr marL="3886200" indent="-228600" algn="l" rtl="0" fontAlgn="base">
        <a:spcBef>
          <a:spcPct val="20000"/>
        </a:spcBef>
        <a:spcAft>
          <a:spcPct val="0"/>
        </a:spcAft>
        <a:buChar char="»"/>
        <a:defRPr sz="2000">
          <a:solidFill>
            <a:schemeClr val="hlink"/>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dirty="0" smtClean="0"/>
              <a:t>Importance of Functional Communication</a:t>
            </a:r>
            <a:endParaRPr lang="en-US" dirty="0"/>
          </a:p>
        </p:txBody>
      </p:sp>
      <p:sp>
        <p:nvSpPr>
          <p:cNvPr id="2051" name="Rectangle 3"/>
          <p:cNvSpPr>
            <a:spLocks noGrp="1" noChangeArrowheads="1"/>
          </p:cNvSpPr>
          <p:nvPr>
            <p:ph type="subTitle" idx="1"/>
          </p:nvPr>
        </p:nvSpPr>
        <p:spPr/>
        <p:txBody>
          <a:bodyPr/>
          <a:lstStyle/>
          <a:p>
            <a:r>
              <a:rPr lang="en-US" dirty="0" smtClean="0"/>
              <a:t>AUTS 504</a:t>
            </a:r>
          </a:p>
          <a:p>
            <a:r>
              <a:rPr lang="en-US" dirty="0" smtClean="0"/>
              <a:t>Sierra Nevada College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smtClean="0"/>
              <a:t>Addressing </a:t>
            </a:r>
            <a:br>
              <a:rPr lang="en-US" dirty="0" smtClean="0"/>
            </a:br>
            <a:r>
              <a:rPr lang="en-US" dirty="0" smtClean="0"/>
              <a:t>Critical Receptive Skills</a:t>
            </a:r>
          </a:p>
        </p:txBody>
      </p:sp>
      <p:sp>
        <p:nvSpPr>
          <p:cNvPr id="5123" name="Rectangle 3"/>
          <p:cNvSpPr>
            <a:spLocks noGrp="1" noChangeArrowheads="1"/>
          </p:cNvSpPr>
          <p:nvPr>
            <p:ph type="body" sz="half" idx="1"/>
          </p:nvPr>
        </p:nvSpPr>
        <p:spPr>
          <a:xfrm>
            <a:off x="685800" y="1981200"/>
            <a:ext cx="7848600" cy="4114800"/>
          </a:xfrm>
        </p:spPr>
        <p:txBody>
          <a:bodyPr/>
          <a:lstStyle/>
          <a:p>
            <a:r>
              <a:rPr lang="en-US" dirty="0" smtClean="0"/>
              <a:t>Functional instruction/direction following auditory and visual cues/prompts</a:t>
            </a:r>
          </a:p>
          <a:p>
            <a:r>
              <a:rPr lang="en-US" dirty="0" smtClean="0"/>
              <a:t>Transitioning from one activity to another</a:t>
            </a:r>
          </a:p>
          <a:p>
            <a:r>
              <a:rPr lang="en-US" dirty="0" smtClean="0"/>
              <a:t>Waiting patiently</a:t>
            </a:r>
          </a:p>
          <a:p>
            <a:r>
              <a:rPr lang="en-US" dirty="0" smtClean="0"/>
              <a:t>Schedule following</a:t>
            </a:r>
          </a:p>
          <a:p>
            <a:r>
              <a:rPr lang="en-US" dirty="0" smtClean="0"/>
              <a:t>If a child can’t effectively understand a communicative intent the results could</a:t>
            </a:r>
          </a:p>
          <a:p>
            <a:pPr lvl="1"/>
            <a:r>
              <a:rPr lang="en-US" dirty="0" smtClean="0"/>
              <a:t>Pose harm to the recipient of the communication</a:t>
            </a:r>
          </a:p>
        </p:txBody>
      </p:sp>
      <p:pic>
        <p:nvPicPr>
          <p:cNvPr id="5125" name="Picture 5"/>
          <p:cNvPicPr>
            <a:picLocks noChangeAspect="1" noChangeArrowheads="1"/>
          </p:cNvPicPr>
          <p:nvPr/>
        </p:nvPicPr>
        <p:blipFill>
          <a:blip r:embed="rId3" cstate="print"/>
          <a:srcRect/>
          <a:stretch>
            <a:fillRect/>
          </a:stretch>
        </p:blipFill>
        <p:spPr bwMode="auto">
          <a:xfrm>
            <a:off x="0" y="5397500"/>
            <a:ext cx="1774825" cy="1460500"/>
          </a:xfrm>
          <a:prstGeom prst="rect">
            <a:avLst/>
          </a:prstGeom>
          <a:noFill/>
          <a:ln w="9525">
            <a:noFill/>
            <a:miter lim="800000"/>
            <a:headEnd/>
            <a:tailEnd/>
          </a:ln>
          <a:effectLst/>
        </p:spPr>
      </p:pic>
      <p:sp>
        <p:nvSpPr>
          <p:cNvPr id="5" name="TextBox 4"/>
          <p:cNvSpPr txBox="1"/>
          <p:nvPr/>
        </p:nvSpPr>
        <p:spPr>
          <a:xfrm>
            <a:off x="2819400" y="6182380"/>
            <a:ext cx="6096000" cy="523220"/>
          </a:xfrm>
          <a:prstGeom prst="rect">
            <a:avLst/>
          </a:prstGeom>
          <a:noFill/>
        </p:spPr>
        <p:txBody>
          <a:bodyPr wrap="square" rtlCol="0">
            <a:spAutoFit/>
          </a:bodyPr>
          <a:lstStyle/>
          <a:p>
            <a:pPr marL="0" lvl="1"/>
            <a:r>
              <a:rPr lang="en-US" sz="1400" dirty="0" err="1" smtClean="0">
                <a:solidFill>
                  <a:schemeClr val="bg1"/>
                </a:solidFill>
              </a:rPr>
              <a:t>Bondy</a:t>
            </a:r>
            <a:r>
              <a:rPr lang="en-US" sz="1400" dirty="0" smtClean="0">
                <a:solidFill>
                  <a:schemeClr val="bg1"/>
                </a:solidFill>
              </a:rPr>
              <a:t>, A. S., &amp; </a:t>
            </a:r>
            <a:r>
              <a:rPr lang="en-US" sz="1400" dirty="0" err="1" smtClean="0">
                <a:solidFill>
                  <a:schemeClr val="bg1"/>
                </a:solidFill>
              </a:rPr>
              <a:t>Sulzer-Azaroff</a:t>
            </a:r>
            <a:r>
              <a:rPr lang="en-US" sz="1400" dirty="0" smtClean="0">
                <a:solidFill>
                  <a:schemeClr val="bg1"/>
                </a:solidFill>
              </a:rPr>
              <a:t>, B. (2002). </a:t>
            </a:r>
            <a:r>
              <a:rPr lang="en-US" sz="1400" i="1" dirty="0" smtClean="0">
                <a:solidFill>
                  <a:schemeClr val="bg1"/>
                </a:solidFill>
              </a:rPr>
              <a:t>The pyramid approach to education in </a:t>
            </a:r>
            <a:r>
              <a:rPr lang="en-US" sz="1400" dirty="0" smtClean="0">
                <a:solidFill>
                  <a:schemeClr val="bg1"/>
                </a:solidFill>
              </a:rPr>
              <a:t/>
            </a:r>
            <a:br>
              <a:rPr lang="en-US" sz="1400" dirty="0" smtClean="0">
                <a:solidFill>
                  <a:schemeClr val="bg1"/>
                </a:solidFill>
              </a:rPr>
            </a:br>
            <a:r>
              <a:rPr lang="en-US" sz="1400" dirty="0" smtClean="0">
                <a:solidFill>
                  <a:schemeClr val="bg1"/>
                </a:solidFill>
              </a:rPr>
              <a:t>     </a:t>
            </a:r>
            <a:r>
              <a:rPr lang="en-US" sz="1400" i="1" dirty="0" smtClean="0">
                <a:solidFill>
                  <a:schemeClr val="bg1"/>
                </a:solidFill>
              </a:rPr>
              <a:t>autism</a:t>
            </a:r>
            <a:r>
              <a:rPr lang="en-US" sz="1400" dirty="0" smtClean="0">
                <a:solidFill>
                  <a:schemeClr val="bg1"/>
                </a:solidFill>
              </a:rPr>
              <a:t>. Newark, DE: Pyramid Educational Products.</a:t>
            </a:r>
            <a:endParaRPr lang="en-US" sz="1400" dirty="0">
              <a:solidFill>
                <a:schemeClr val="bg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609600"/>
            <a:ext cx="6781800" cy="1143000"/>
          </a:xfrm>
        </p:spPr>
        <p:txBody>
          <a:bodyPr/>
          <a:lstStyle/>
          <a:p>
            <a:r>
              <a:rPr lang="en-US" dirty="0" smtClean="0"/>
              <a:t>“Talking” about Emotions</a:t>
            </a:r>
          </a:p>
        </p:txBody>
      </p:sp>
      <p:sp>
        <p:nvSpPr>
          <p:cNvPr id="7171" name="Rectangle 3"/>
          <p:cNvSpPr>
            <a:spLocks noGrp="1" noChangeArrowheads="1"/>
          </p:cNvSpPr>
          <p:nvPr>
            <p:ph type="body" idx="1"/>
          </p:nvPr>
        </p:nvSpPr>
        <p:spPr/>
        <p:txBody>
          <a:bodyPr/>
          <a:lstStyle/>
          <a:p>
            <a:r>
              <a:rPr lang="en-US" sz="2800" dirty="0" smtClean="0"/>
              <a:t>Children can be taught about emotions by labeling them as they happen</a:t>
            </a:r>
          </a:p>
          <a:p>
            <a:pPr lvl="1"/>
            <a:r>
              <a:rPr lang="en-US" sz="2400" dirty="0" smtClean="0"/>
              <a:t>Frank falls down and mom says, “Ouch! I bet your knee hurts.”</a:t>
            </a:r>
          </a:p>
          <a:p>
            <a:pPr lvl="1"/>
            <a:r>
              <a:rPr lang="en-US" sz="2400" dirty="0" smtClean="0"/>
              <a:t>Frank’s mom is tickling him while he laughs she says, “You are laughing, you are a happy boy!”</a:t>
            </a:r>
            <a:endParaRPr lang="en-US" sz="2800" dirty="0" smtClean="0"/>
          </a:p>
          <a:p>
            <a:r>
              <a:rPr lang="en-US" sz="2800" dirty="0" smtClean="0"/>
              <a:t>Children should be taught to comment about emotions once they can comment about things around them </a:t>
            </a:r>
          </a:p>
          <a:p>
            <a:pPr lvl="1">
              <a:buNone/>
            </a:pPr>
            <a:endParaRPr lang="en-US" sz="2400" dirty="0" smtClean="0"/>
          </a:p>
        </p:txBody>
      </p:sp>
      <p:pic>
        <p:nvPicPr>
          <p:cNvPr id="7172" name="Picture 4"/>
          <p:cNvPicPr>
            <a:picLocks noChangeAspect="1" noChangeArrowheads="1"/>
          </p:cNvPicPr>
          <p:nvPr/>
        </p:nvPicPr>
        <p:blipFill>
          <a:blip r:embed="rId3" cstate="print"/>
          <a:srcRect/>
          <a:stretch>
            <a:fillRect/>
          </a:stretch>
        </p:blipFill>
        <p:spPr bwMode="auto">
          <a:xfrm>
            <a:off x="7350125" y="0"/>
            <a:ext cx="1793875" cy="1692275"/>
          </a:xfrm>
          <a:prstGeom prst="rect">
            <a:avLst/>
          </a:prstGeom>
          <a:noFill/>
          <a:ln w="9525">
            <a:noFill/>
            <a:miter lim="800000"/>
            <a:headEnd/>
            <a:tailEnd/>
          </a:ln>
          <a:effectLst/>
        </p:spPr>
      </p:pic>
      <p:sp>
        <p:nvSpPr>
          <p:cNvPr id="5" name="TextBox 4"/>
          <p:cNvSpPr txBox="1"/>
          <p:nvPr/>
        </p:nvSpPr>
        <p:spPr>
          <a:xfrm>
            <a:off x="2819400" y="6182380"/>
            <a:ext cx="6096000" cy="523220"/>
          </a:xfrm>
          <a:prstGeom prst="rect">
            <a:avLst/>
          </a:prstGeom>
          <a:noFill/>
        </p:spPr>
        <p:txBody>
          <a:bodyPr wrap="square" rtlCol="0">
            <a:spAutoFit/>
          </a:bodyPr>
          <a:lstStyle/>
          <a:p>
            <a:pPr marL="0" lvl="1"/>
            <a:r>
              <a:rPr lang="en-US" sz="1400" dirty="0" err="1" smtClean="0">
                <a:solidFill>
                  <a:schemeClr val="bg1"/>
                </a:solidFill>
              </a:rPr>
              <a:t>Bondy</a:t>
            </a:r>
            <a:r>
              <a:rPr lang="en-US" sz="1400" dirty="0" smtClean="0">
                <a:solidFill>
                  <a:schemeClr val="bg1"/>
                </a:solidFill>
              </a:rPr>
              <a:t>, A. S., &amp; </a:t>
            </a:r>
            <a:r>
              <a:rPr lang="en-US" sz="1400" dirty="0" err="1" smtClean="0">
                <a:solidFill>
                  <a:schemeClr val="bg1"/>
                </a:solidFill>
              </a:rPr>
              <a:t>Sulzer-Azaroff</a:t>
            </a:r>
            <a:r>
              <a:rPr lang="en-US" sz="1400" dirty="0" smtClean="0">
                <a:solidFill>
                  <a:schemeClr val="bg1"/>
                </a:solidFill>
              </a:rPr>
              <a:t>, B. (2002). </a:t>
            </a:r>
            <a:r>
              <a:rPr lang="en-US" sz="1400" i="1" dirty="0" smtClean="0">
                <a:solidFill>
                  <a:schemeClr val="bg1"/>
                </a:solidFill>
              </a:rPr>
              <a:t>The pyramid approach to education in </a:t>
            </a:r>
            <a:r>
              <a:rPr lang="en-US" sz="1400" dirty="0" smtClean="0">
                <a:solidFill>
                  <a:schemeClr val="bg1"/>
                </a:solidFill>
              </a:rPr>
              <a:t/>
            </a:r>
            <a:br>
              <a:rPr lang="en-US" sz="1400" dirty="0" smtClean="0">
                <a:solidFill>
                  <a:schemeClr val="bg1"/>
                </a:solidFill>
              </a:rPr>
            </a:br>
            <a:r>
              <a:rPr lang="en-US" sz="1400" dirty="0" smtClean="0">
                <a:solidFill>
                  <a:schemeClr val="bg1"/>
                </a:solidFill>
              </a:rPr>
              <a:t>     </a:t>
            </a:r>
            <a:r>
              <a:rPr lang="en-US" sz="1400" i="1" dirty="0" smtClean="0">
                <a:solidFill>
                  <a:schemeClr val="bg1"/>
                </a:solidFill>
              </a:rPr>
              <a:t>autism</a:t>
            </a:r>
            <a:r>
              <a:rPr lang="en-US" sz="1400" dirty="0" smtClean="0">
                <a:solidFill>
                  <a:schemeClr val="bg1"/>
                </a:solidFill>
              </a:rPr>
              <a:t>. Newark, DE: Pyramid Educational Products.</a:t>
            </a:r>
            <a:endParaRPr lang="en-US" sz="1400" dirty="0">
              <a:solidFill>
                <a:schemeClr val="bg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828800" y="609600"/>
            <a:ext cx="6629400" cy="1143000"/>
          </a:xfrm>
        </p:spPr>
        <p:txBody>
          <a:bodyPr/>
          <a:lstStyle/>
          <a:p>
            <a:pPr algn="l"/>
            <a:r>
              <a:rPr lang="en-US" sz="4000" dirty="0" smtClean="0"/>
              <a:t>Interacting with Others in a Socially Acceptable Way</a:t>
            </a:r>
            <a:r>
              <a:rPr lang="en-US" dirty="0" smtClean="0"/>
              <a:t/>
            </a:r>
            <a:br>
              <a:rPr lang="en-US" dirty="0" smtClean="0"/>
            </a:br>
            <a:endParaRPr lang="en-US" dirty="0"/>
          </a:p>
        </p:txBody>
      </p:sp>
      <p:sp>
        <p:nvSpPr>
          <p:cNvPr id="8195" name="Rectangle 3"/>
          <p:cNvSpPr>
            <a:spLocks noGrp="1" noChangeArrowheads="1"/>
          </p:cNvSpPr>
          <p:nvPr>
            <p:ph type="body" idx="1"/>
          </p:nvPr>
        </p:nvSpPr>
        <p:spPr/>
        <p:txBody>
          <a:bodyPr/>
          <a:lstStyle/>
          <a:p>
            <a:r>
              <a:rPr lang="en-US" dirty="0" smtClean="0"/>
              <a:t>Conversational or Play interactions require children to be able to </a:t>
            </a:r>
          </a:p>
          <a:p>
            <a:pPr lvl="1"/>
            <a:r>
              <a:rPr lang="en-US" dirty="0" smtClean="0"/>
              <a:t>Understanding how to respond to or initiate with others</a:t>
            </a:r>
          </a:p>
          <a:p>
            <a:pPr lvl="1"/>
            <a:r>
              <a:rPr lang="en-US" dirty="0" smtClean="0"/>
              <a:t>Turn-taking once initial communication has been made</a:t>
            </a:r>
            <a:endParaRPr lang="en-US" dirty="0"/>
          </a:p>
          <a:p>
            <a:pPr lvl="1"/>
            <a:r>
              <a:rPr lang="en-US" dirty="0" smtClean="0"/>
              <a:t>How to politely end conversation or play</a:t>
            </a:r>
          </a:p>
        </p:txBody>
      </p:sp>
      <p:pic>
        <p:nvPicPr>
          <p:cNvPr id="8196" name="Picture 4"/>
          <p:cNvPicPr>
            <a:picLocks noChangeAspect="1" noChangeArrowheads="1"/>
          </p:cNvPicPr>
          <p:nvPr/>
        </p:nvPicPr>
        <p:blipFill>
          <a:blip r:embed="rId3" cstate="print"/>
          <a:srcRect/>
          <a:stretch>
            <a:fillRect/>
          </a:stretch>
        </p:blipFill>
        <p:spPr bwMode="auto">
          <a:xfrm>
            <a:off x="0" y="0"/>
            <a:ext cx="1720850" cy="1801813"/>
          </a:xfrm>
          <a:prstGeom prst="rect">
            <a:avLst/>
          </a:prstGeom>
          <a:noFill/>
          <a:ln w="9525">
            <a:noFill/>
            <a:miter lim="800000"/>
            <a:headEnd/>
            <a:tailEnd/>
          </a:ln>
          <a:effectLst/>
        </p:spPr>
      </p:pic>
      <p:sp>
        <p:nvSpPr>
          <p:cNvPr id="5" name="TextBox 4"/>
          <p:cNvSpPr txBox="1"/>
          <p:nvPr/>
        </p:nvSpPr>
        <p:spPr>
          <a:xfrm>
            <a:off x="2819400" y="6182380"/>
            <a:ext cx="6096000" cy="523220"/>
          </a:xfrm>
          <a:prstGeom prst="rect">
            <a:avLst/>
          </a:prstGeom>
          <a:noFill/>
        </p:spPr>
        <p:txBody>
          <a:bodyPr wrap="square" rtlCol="0">
            <a:spAutoFit/>
          </a:bodyPr>
          <a:lstStyle/>
          <a:p>
            <a:pPr marL="0" lvl="1"/>
            <a:r>
              <a:rPr lang="en-US" sz="1400" dirty="0" err="1" smtClean="0">
                <a:solidFill>
                  <a:schemeClr val="bg1"/>
                </a:solidFill>
              </a:rPr>
              <a:t>Bondy</a:t>
            </a:r>
            <a:r>
              <a:rPr lang="en-US" sz="1400" dirty="0" smtClean="0">
                <a:solidFill>
                  <a:schemeClr val="bg1"/>
                </a:solidFill>
              </a:rPr>
              <a:t>, A. S., &amp; </a:t>
            </a:r>
            <a:r>
              <a:rPr lang="en-US" sz="1400" dirty="0" err="1" smtClean="0">
                <a:solidFill>
                  <a:schemeClr val="bg1"/>
                </a:solidFill>
              </a:rPr>
              <a:t>Sulzer-Azaroff</a:t>
            </a:r>
            <a:r>
              <a:rPr lang="en-US" sz="1400" dirty="0" smtClean="0">
                <a:solidFill>
                  <a:schemeClr val="bg1"/>
                </a:solidFill>
              </a:rPr>
              <a:t>, B. (2002). </a:t>
            </a:r>
            <a:r>
              <a:rPr lang="en-US" sz="1400" i="1" dirty="0" smtClean="0">
                <a:solidFill>
                  <a:schemeClr val="bg1"/>
                </a:solidFill>
              </a:rPr>
              <a:t>The pyramid approach to education in </a:t>
            </a:r>
            <a:r>
              <a:rPr lang="en-US" sz="1400" dirty="0" smtClean="0">
                <a:solidFill>
                  <a:schemeClr val="bg1"/>
                </a:solidFill>
              </a:rPr>
              <a:t/>
            </a:r>
            <a:br>
              <a:rPr lang="en-US" sz="1400" dirty="0" smtClean="0">
                <a:solidFill>
                  <a:schemeClr val="bg1"/>
                </a:solidFill>
              </a:rPr>
            </a:br>
            <a:r>
              <a:rPr lang="en-US" sz="1400" dirty="0" smtClean="0">
                <a:solidFill>
                  <a:schemeClr val="bg1"/>
                </a:solidFill>
              </a:rPr>
              <a:t>     </a:t>
            </a:r>
            <a:r>
              <a:rPr lang="en-US" sz="1400" i="1" dirty="0" smtClean="0">
                <a:solidFill>
                  <a:schemeClr val="bg1"/>
                </a:solidFill>
              </a:rPr>
              <a:t>autism</a:t>
            </a:r>
            <a:r>
              <a:rPr lang="en-US" sz="1400" dirty="0" smtClean="0">
                <a:solidFill>
                  <a:schemeClr val="bg1"/>
                </a:solidFill>
              </a:rPr>
              <a:t>. Newark, DE: Pyramid Educational Products.</a:t>
            </a:r>
            <a:endParaRPr lang="en-US" sz="1400" dirty="0">
              <a:solidFill>
                <a:schemeClr val="bg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066800" y="609600"/>
            <a:ext cx="7391400" cy="1143000"/>
          </a:xfrm>
        </p:spPr>
        <p:txBody>
          <a:bodyPr/>
          <a:lstStyle/>
          <a:p>
            <a:r>
              <a:rPr lang="en-US" dirty="0" smtClean="0"/>
              <a:t>Teaching Communication</a:t>
            </a:r>
          </a:p>
        </p:txBody>
      </p:sp>
      <p:sp>
        <p:nvSpPr>
          <p:cNvPr id="4" name="Content Placeholder 3"/>
          <p:cNvSpPr>
            <a:spLocks noGrp="1"/>
          </p:cNvSpPr>
          <p:nvPr>
            <p:ph idx="1"/>
          </p:nvPr>
        </p:nvSpPr>
        <p:spPr/>
        <p:txBody>
          <a:bodyPr/>
          <a:lstStyle/>
          <a:p>
            <a:r>
              <a:rPr lang="en-US" dirty="0" smtClean="0"/>
              <a:t>Three main interventions</a:t>
            </a:r>
          </a:p>
          <a:p>
            <a:pPr lvl="1"/>
            <a:r>
              <a:rPr lang="en-US" dirty="0" smtClean="0"/>
              <a:t>Functional communication training to replace challenging behaviors</a:t>
            </a:r>
          </a:p>
          <a:p>
            <a:pPr lvl="1"/>
            <a:r>
              <a:rPr lang="en-US" dirty="0" smtClean="0"/>
              <a:t>Increases in initiation of verbal and nonverbal communication</a:t>
            </a:r>
          </a:p>
          <a:p>
            <a:pPr lvl="1"/>
            <a:r>
              <a:rPr lang="en-US" dirty="0" smtClean="0"/>
              <a:t>Increases in the core communication skills</a:t>
            </a:r>
          </a:p>
        </p:txBody>
      </p:sp>
      <p:pic>
        <p:nvPicPr>
          <p:cNvPr id="6147" name="Picture 3"/>
          <p:cNvPicPr>
            <a:picLocks noChangeAspect="1" noChangeArrowheads="1"/>
          </p:cNvPicPr>
          <p:nvPr/>
        </p:nvPicPr>
        <p:blipFill>
          <a:blip r:embed="rId3" cstate="print"/>
          <a:srcRect/>
          <a:stretch>
            <a:fillRect/>
          </a:stretch>
        </p:blipFill>
        <p:spPr bwMode="auto">
          <a:xfrm>
            <a:off x="0" y="0"/>
            <a:ext cx="1492250" cy="1524000"/>
          </a:xfrm>
          <a:prstGeom prst="rect">
            <a:avLst/>
          </a:prstGeom>
          <a:noFill/>
          <a:ln w="9525">
            <a:noFill/>
            <a:miter lim="800000"/>
            <a:headEnd/>
            <a:tailEnd/>
          </a:ln>
          <a:effectLst/>
        </p:spPr>
      </p:pic>
      <p:sp>
        <p:nvSpPr>
          <p:cNvPr id="5" name="TextBox 4"/>
          <p:cNvSpPr txBox="1"/>
          <p:nvPr/>
        </p:nvSpPr>
        <p:spPr>
          <a:xfrm>
            <a:off x="3581400" y="6167735"/>
            <a:ext cx="5486400" cy="461665"/>
          </a:xfrm>
          <a:prstGeom prst="rect">
            <a:avLst/>
          </a:prstGeom>
          <a:noFill/>
        </p:spPr>
        <p:txBody>
          <a:bodyPr wrap="square" rtlCol="0">
            <a:spAutoFit/>
          </a:bodyPr>
          <a:lstStyle/>
          <a:p>
            <a:r>
              <a:rPr lang="en-US" sz="1200" dirty="0" smtClean="0">
                <a:solidFill>
                  <a:schemeClr val="bg1"/>
                </a:solidFill>
              </a:rPr>
              <a:t>National Research Council. (2001). </a:t>
            </a:r>
            <a:r>
              <a:rPr lang="en-US" sz="1200" i="1" dirty="0" smtClean="0">
                <a:solidFill>
                  <a:schemeClr val="bg1"/>
                </a:solidFill>
              </a:rPr>
              <a:t>Educating children with autism</a:t>
            </a:r>
            <a:r>
              <a:rPr lang="en-US" sz="1200" dirty="0" smtClean="0">
                <a:solidFill>
                  <a:schemeClr val="bg1"/>
                </a:solidFill>
              </a:rPr>
              <a:t> (C. Lord &amp; J. </a:t>
            </a:r>
            <a:br>
              <a:rPr lang="en-US" sz="1200" dirty="0" smtClean="0">
                <a:solidFill>
                  <a:schemeClr val="bg1"/>
                </a:solidFill>
              </a:rPr>
            </a:br>
            <a:r>
              <a:rPr lang="en-US" sz="1200" dirty="0" smtClean="0">
                <a:solidFill>
                  <a:schemeClr val="bg1"/>
                </a:solidFill>
              </a:rPr>
              <a:t>     P. McGee, Eds.). Washington, DC: National Academy Press.</a:t>
            </a:r>
            <a:endParaRPr lang="en-US" sz="1200" dirty="0">
              <a:solidFill>
                <a:schemeClr val="bg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smtClean="0"/>
              <a:t>Functional Communication</a:t>
            </a:r>
          </a:p>
        </p:txBody>
      </p:sp>
      <p:sp>
        <p:nvSpPr>
          <p:cNvPr id="4099" name="Rectangle 3"/>
          <p:cNvSpPr>
            <a:spLocks noGrp="1" noChangeArrowheads="1"/>
          </p:cNvSpPr>
          <p:nvPr>
            <p:ph type="body" idx="1"/>
          </p:nvPr>
        </p:nvSpPr>
        <p:spPr/>
        <p:txBody>
          <a:bodyPr/>
          <a:lstStyle/>
          <a:p>
            <a:r>
              <a:rPr lang="en-US" dirty="0" smtClean="0"/>
              <a:t>Behaviors are a function of communication</a:t>
            </a:r>
          </a:p>
          <a:p>
            <a:pPr lvl="1"/>
            <a:r>
              <a:rPr lang="en-US" sz="2400" dirty="0" smtClean="0"/>
              <a:t>Empirical evidence for teaching communication to replace challenging behaviors</a:t>
            </a:r>
          </a:p>
          <a:p>
            <a:r>
              <a:rPr lang="en-US" dirty="0" smtClean="0"/>
              <a:t>AAC messages congruent with the function of the behavior</a:t>
            </a:r>
          </a:p>
          <a:p>
            <a:pPr lvl="1"/>
            <a:r>
              <a:rPr lang="en-US" sz="2400" dirty="0" smtClean="0"/>
              <a:t>Look at me – </a:t>
            </a:r>
            <a:r>
              <a:rPr lang="en-US" sz="2400" i="1" dirty="0" smtClean="0"/>
              <a:t>Attention</a:t>
            </a:r>
          </a:p>
          <a:p>
            <a:pPr lvl="1"/>
            <a:r>
              <a:rPr lang="en-US" sz="2400" dirty="0" smtClean="0"/>
              <a:t>I want____ – </a:t>
            </a:r>
            <a:r>
              <a:rPr lang="en-US" sz="2400" i="1" dirty="0" smtClean="0"/>
              <a:t>Tangible</a:t>
            </a:r>
          </a:p>
          <a:p>
            <a:pPr lvl="1"/>
            <a:r>
              <a:rPr lang="en-US" sz="2400" dirty="0" smtClean="0"/>
              <a:t>I need a break - </a:t>
            </a:r>
            <a:r>
              <a:rPr lang="en-US" sz="2400" i="1" dirty="0" smtClean="0"/>
              <a:t>Escape</a:t>
            </a:r>
            <a:endParaRPr lang="en-US" sz="2400" dirty="0" smtClean="0"/>
          </a:p>
          <a:p>
            <a:pPr lvl="1"/>
            <a:endParaRPr lang="en-US" dirty="0" smtClean="0"/>
          </a:p>
          <a:p>
            <a:pPr lvl="1"/>
            <a:endParaRPr lang="en-US" dirty="0" smtClean="0"/>
          </a:p>
        </p:txBody>
      </p:sp>
      <p:pic>
        <p:nvPicPr>
          <p:cNvPr id="4100" name="Picture 4"/>
          <p:cNvPicPr>
            <a:picLocks noChangeAspect="1" noChangeArrowheads="1"/>
          </p:cNvPicPr>
          <p:nvPr/>
        </p:nvPicPr>
        <p:blipFill>
          <a:blip r:embed="rId3" cstate="print"/>
          <a:srcRect/>
          <a:stretch>
            <a:fillRect/>
          </a:stretch>
        </p:blipFill>
        <p:spPr bwMode="auto">
          <a:xfrm>
            <a:off x="7359650" y="5286375"/>
            <a:ext cx="1784350" cy="1571625"/>
          </a:xfrm>
          <a:prstGeom prst="rect">
            <a:avLst/>
          </a:prstGeom>
          <a:noFill/>
          <a:ln w="9525">
            <a:noFill/>
            <a:miter lim="800000"/>
            <a:headEnd/>
            <a:tailEnd/>
          </a:ln>
          <a:effectLst/>
        </p:spPr>
      </p:pic>
      <p:sp>
        <p:nvSpPr>
          <p:cNvPr id="6" name="TextBox 5"/>
          <p:cNvSpPr txBox="1"/>
          <p:nvPr/>
        </p:nvSpPr>
        <p:spPr>
          <a:xfrm>
            <a:off x="3657600" y="6248400"/>
            <a:ext cx="5486400" cy="461665"/>
          </a:xfrm>
          <a:prstGeom prst="rect">
            <a:avLst/>
          </a:prstGeom>
          <a:noFill/>
        </p:spPr>
        <p:txBody>
          <a:bodyPr wrap="square" rtlCol="0">
            <a:spAutoFit/>
          </a:bodyPr>
          <a:lstStyle/>
          <a:p>
            <a:r>
              <a:rPr lang="en-US" sz="1200" dirty="0" smtClean="0">
                <a:solidFill>
                  <a:schemeClr val="bg1"/>
                </a:solidFill>
              </a:rPr>
              <a:t>National Research Council. (2001). </a:t>
            </a:r>
            <a:r>
              <a:rPr lang="en-US" sz="1200" i="1" dirty="0" smtClean="0">
                <a:solidFill>
                  <a:schemeClr val="bg1"/>
                </a:solidFill>
              </a:rPr>
              <a:t>Educating children with autism</a:t>
            </a:r>
            <a:r>
              <a:rPr lang="en-US" sz="1200" dirty="0" smtClean="0">
                <a:solidFill>
                  <a:schemeClr val="bg1"/>
                </a:solidFill>
              </a:rPr>
              <a:t> (C. Lord &amp; J. </a:t>
            </a:r>
            <a:br>
              <a:rPr lang="en-US" sz="1200" dirty="0" smtClean="0">
                <a:solidFill>
                  <a:schemeClr val="bg1"/>
                </a:solidFill>
              </a:rPr>
            </a:br>
            <a:r>
              <a:rPr lang="en-US" sz="1200" dirty="0" smtClean="0">
                <a:solidFill>
                  <a:schemeClr val="bg1"/>
                </a:solidFill>
              </a:rPr>
              <a:t>     P. McGee, Eds.). Washington, DC: National Academy Press.</a:t>
            </a:r>
            <a:endParaRPr lang="en-US" sz="1200" dirty="0">
              <a:solidFill>
                <a:schemeClr val="bg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smtClean="0"/>
              <a:t>Increasing Initiations</a:t>
            </a:r>
          </a:p>
        </p:txBody>
      </p:sp>
      <p:sp>
        <p:nvSpPr>
          <p:cNvPr id="5123" name="Rectangle 3"/>
          <p:cNvSpPr>
            <a:spLocks noGrp="1" noChangeArrowheads="1"/>
          </p:cNvSpPr>
          <p:nvPr>
            <p:ph type="body" sz="half" idx="1"/>
          </p:nvPr>
        </p:nvSpPr>
        <p:spPr>
          <a:xfrm>
            <a:off x="685800" y="1981200"/>
            <a:ext cx="7848600" cy="4114800"/>
          </a:xfrm>
        </p:spPr>
        <p:txBody>
          <a:bodyPr/>
          <a:lstStyle/>
          <a:p>
            <a:r>
              <a:rPr lang="en-US" dirty="0" smtClean="0"/>
              <a:t>Initiation is a </a:t>
            </a:r>
            <a:r>
              <a:rPr lang="en-US" i="1" dirty="0" smtClean="0"/>
              <a:t>pivotal</a:t>
            </a:r>
            <a:r>
              <a:rPr lang="en-US" dirty="0" smtClean="0"/>
              <a:t> behavior</a:t>
            </a:r>
          </a:p>
          <a:p>
            <a:r>
              <a:rPr lang="en-US" dirty="0" smtClean="0"/>
              <a:t>The more a child initiates the more it will trigger responses from others</a:t>
            </a:r>
          </a:p>
          <a:p>
            <a:pPr lvl="1"/>
            <a:r>
              <a:rPr lang="en-US" dirty="0" smtClean="0"/>
              <a:t>Enhancing  other communication and language skills</a:t>
            </a:r>
          </a:p>
          <a:p>
            <a:r>
              <a:rPr lang="en-US" dirty="0" smtClean="0"/>
              <a:t>Children who self-initiate communication have more positive treatment outcomes</a:t>
            </a:r>
          </a:p>
        </p:txBody>
      </p:sp>
      <p:pic>
        <p:nvPicPr>
          <p:cNvPr id="5125" name="Picture 5"/>
          <p:cNvPicPr>
            <a:picLocks noChangeAspect="1" noChangeArrowheads="1"/>
          </p:cNvPicPr>
          <p:nvPr/>
        </p:nvPicPr>
        <p:blipFill>
          <a:blip r:embed="rId3" cstate="print"/>
          <a:srcRect/>
          <a:stretch>
            <a:fillRect/>
          </a:stretch>
        </p:blipFill>
        <p:spPr bwMode="auto">
          <a:xfrm>
            <a:off x="0" y="5397500"/>
            <a:ext cx="1774825" cy="1460500"/>
          </a:xfrm>
          <a:prstGeom prst="rect">
            <a:avLst/>
          </a:prstGeom>
          <a:noFill/>
          <a:ln w="9525">
            <a:noFill/>
            <a:miter lim="800000"/>
            <a:headEnd/>
            <a:tailEnd/>
          </a:ln>
          <a:effectLst/>
        </p:spPr>
      </p:pic>
      <p:sp>
        <p:nvSpPr>
          <p:cNvPr id="5" name="TextBox 4"/>
          <p:cNvSpPr txBox="1"/>
          <p:nvPr/>
        </p:nvSpPr>
        <p:spPr>
          <a:xfrm>
            <a:off x="3657600" y="6243935"/>
            <a:ext cx="5486400" cy="461665"/>
          </a:xfrm>
          <a:prstGeom prst="rect">
            <a:avLst/>
          </a:prstGeom>
          <a:noFill/>
        </p:spPr>
        <p:txBody>
          <a:bodyPr wrap="square" rtlCol="0">
            <a:spAutoFit/>
          </a:bodyPr>
          <a:lstStyle/>
          <a:p>
            <a:r>
              <a:rPr lang="en-US" sz="1200" dirty="0" smtClean="0">
                <a:solidFill>
                  <a:schemeClr val="bg1"/>
                </a:solidFill>
              </a:rPr>
              <a:t>National Research Council. (2001). </a:t>
            </a:r>
            <a:r>
              <a:rPr lang="en-US" sz="1200" i="1" dirty="0" smtClean="0">
                <a:solidFill>
                  <a:schemeClr val="bg1"/>
                </a:solidFill>
              </a:rPr>
              <a:t>Educating children with autism</a:t>
            </a:r>
            <a:r>
              <a:rPr lang="en-US" sz="1200" dirty="0" smtClean="0">
                <a:solidFill>
                  <a:schemeClr val="bg1"/>
                </a:solidFill>
              </a:rPr>
              <a:t> (C. Lord &amp; J. </a:t>
            </a:r>
            <a:br>
              <a:rPr lang="en-US" sz="1200" dirty="0" smtClean="0">
                <a:solidFill>
                  <a:schemeClr val="bg1"/>
                </a:solidFill>
              </a:rPr>
            </a:br>
            <a:r>
              <a:rPr lang="en-US" sz="1200" dirty="0" smtClean="0">
                <a:solidFill>
                  <a:schemeClr val="bg1"/>
                </a:solidFill>
              </a:rPr>
              <a:t>     P. McGee, Eds.). Washington, DC: National Academy Press.</a:t>
            </a:r>
            <a:endParaRPr lang="en-US" sz="1200" dirty="0">
              <a:solidFill>
                <a:schemeClr val="bg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609600"/>
            <a:ext cx="7239000" cy="1143000"/>
          </a:xfrm>
        </p:spPr>
        <p:txBody>
          <a:bodyPr/>
          <a:lstStyle/>
          <a:p>
            <a:pPr algn="l"/>
            <a:r>
              <a:rPr lang="en-US" dirty="0" smtClean="0"/>
              <a:t>Augmentative and Alternative Communication</a:t>
            </a:r>
          </a:p>
        </p:txBody>
      </p:sp>
      <p:sp>
        <p:nvSpPr>
          <p:cNvPr id="7171" name="Rectangle 3"/>
          <p:cNvSpPr>
            <a:spLocks noGrp="1" noChangeArrowheads="1"/>
          </p:cNvSpPr>
          <p:nvPr>
            <p:ph type="body" idx="1"/>
          </p:nvPr>
        </p:nvSpPr>
        <p:spPr/>
        <p:txBody>
          <a:bodyPr/>
          <a:lstStyle/>
          <a:p>
            <a:r>
              <a:rPr lang="en-US" sz="2800" dirty="0" smtClean="0"/>
              <a:t>“an area of clinical practice that attempts to compensate (either temporarily or permanently) for the impairment and disability patterns of individuals with severe expressive communication disorders” (American Speech-Language-Hearing </a:t>
            </a:r>
            <a:r>
              <a:rPr lang="en-US" sz="2800" dirty="0" err="1" smtClean="0"/>
              <a:t>Associatiton</a:t>
            </a:r>
            <a:r>
              <a:rPr lang="en-US" sz="2800" dirty="0" smtClean="0"/>
              <a:t>, 1989:7).</a:t>
            </a:r>
          </a:p>
        </p:txBody>
      </p:sp>
      <p:pic>
        <p:nvPicPr>
          <p:cNvPr id="7172" name="Picture 4"/>
          <p:cNvPicPr>
            <a:picLocks noChangeAspect="1" noChangeArrowheads="1"/>
          </p:cNvPicPr>
          <p:nvPr/>
        </p:nvPicPr>
        <p:blipFill>
          <a:blip r:embed="rId3" cstate="print"/>
          <a:srcRect/>
          <a:stretch>
            <a:fillRect/>
          </a:stretch>
        </p:blipFill>
        <p:spPr bwMode="auto">
          <a:xfrm>
            <a:off x="7350125" y="0"/>
            <a:ext cx="1793875" cy="1692275"/>
          </a:xfrm>
          <a:prstGeom prst="rect">
            <a:avLst/>
          </a:prstGeom>
          <a:noFill/>
          <a:ln w="9525">
            <a:noFill/>
            <a:miter lim="800000"/>
            <a:headEnd/>
            <a:tailEnd/>
          </a:ln>
          <a:effectLst/>
        </p:spPr>
      </p:pic>
      <p:sp>
        <p:nvSpPr>
          <p:cNvPr id="5" name="TextBox 4"/>
          <p:cNvSpPr txBox="1"/>
          <p:nvPr/>
        </p:nvSpPr>
        <p:spPr>
          <a:xfrm>
            <a:off x="3657600" y="6243935"/>
            <a:ext cx="5486400" cy="461665"/>
          </a:xfrm>
          <a:prstGeom prst="rect">
            <a:avLst/>
          </a:prstGeom>
          <a:noFill/>
        </p:spPr>
        <p:txBody>
          <a:bodyPr wrap="square" rtlCol="0">
            <a:spAutoFit/>
          </a:bodyPr>
          <a:lstStyle/>
          <a:p>
            <a:r>
              <a:rPr lang="en-US" sz="1200" dirty="0" smtClean="0">
                <a:solidFill>
                  <a:schemeClr val="bg1"/>
                </a:solidFill>
              </a:rPr>
              <a:t>National Research Council. (2001). </a:t>
            </a:r>
            <a:r>
              <a:rPr lang="en-US" sz="1200" i="1" dirty="0" smtClean="0">
                <a:solidFill>
                  <a:schemeClr val="bg1"/>
                </a:solidFill>
              </a:rPr>
              <a:t>Educating children with autism</a:t>
            </a:r>
            <a:r>
              <a:rPr lang="en-US" sz="1200" dirty="0" smtClean="0">
                <a:solidFill>
                  <a:schemeClr val="bg1"/>
                </a:solidFill>
              </a:rPr>
              <a:t> (C. Lord &amp; J. </a:t>
            </a:r>
            <a:br>
              <a:rPr lang="en-US" sz="1200" dirty="0" smtClean="0">
                <a:solidFill>
                  <a:schemeClr val="bg1"/>
                </a:solidFill>
              </a:rPr>
            </a:br>
            <a:r>
              <a:rPr lang="en-US" sz="1200" dirty="0" smtClean="0">
                <a:solidFill>
                  <a:schemeClr val="bg1"/>
                </a:solidFill>
              </a:rPr>
              <a:t>     P. McGee, Eds.). Washington, DC: National Academy Press.</a:t>
            </a:r>
            <a:endParaRPr lang="en-US" sz="1200" dirty="0">
              <a:solidFill>
                <a:schemeClr val="bg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828800" y="609600"/>
            <a:ext cx="6629400" cy="1143000"/>
          </a:xfrm>
        </p:spPr>
        <p:txBody>
          <a:bodyPr/>
          <a:lstStyle/>
          <a:p>
            <a:r>
              <a:rPr lang="en-US" sz="4000" dirty="0" smtClean="0"/>
              <a:t>AAC</a:t>
            </a:r>
            <a:r>
              <a:rPr lang="en-US" dirty="0" smtClean="0"/>
              <a:t/>
            </a:r>
            <a:br>
              <a:rPr lang="en-US" dirty="0" smtClean="0"/>
            </a:br>
            <a:endParaRPr lang="en-US" dirty="0"/>
          </a:p>
        </p:txBody>
      </p:sp>
      <p:sp>
        <p:nvSpPr>
          <p:cNvPr id="8195" name="Rectangle 3"/>
          <p:cNvSpPr>
            <a:spLocks noGrp="1" noChangeArrowheads="1"/>
          </p:cNvSpPr>
          <p:nvPr>
            <p:ph type="body" idx="1"/>
          </p:nvPr>
        </p:nvSpPr>
        <p:spPr/>
        <p:txBody>
          <a:bodyPr/>
          <a:lstStyle/>
          <a:p>
            <a:r>
              <a:rPr lang="en-US" dirty="0" smtClean="0"/>
              <a:t>May be used to support existing speech or development of a nonverbal system</a:t>
            </a:r>
          </a:p>
          <a:p>
            <a:pPr lvl="1"/>
            <a:r>
              <a:rPr lang="en-US" dirty="0" smtClean="0"/>
              <a:t>Sign language</a:t>
            </a:r>
          </a:p>
          <a:p>
            <a:pPr lvl="1"/>
            <a:r>
              <a:rPr lang="en-US" dirty="0" smtClean="0"/>
              <a:t>Visual symbols</a:t>
            </a:r>
          </a:p>
          <a:p>
            <a:pPr lvl="1"/>
            <a:r>
              <a:rPr lang="en-US" dirty="0" smtClean="0"/>
              <a:t>Voice output devices (VOCA)</a:t>
            </a:r>
          </a:p>
          <a:p>
            <a:pPr lvl="1"/>
            <a:r>
              <a:rPr lang="en-US" dirty="0" smtClean="0"/>
              <a:t>Visual icons or words</a:t>
            </a:r>
            <a:endParaRPr lang="en-US" dirty="0"/>
          </a:p>
        </p:txBody>
      </p:sp>
      <p:pic>
        <p:nvPicPr>
          <p:cNvPr id="8196" name="Picture 4"/>
          <p:cNvPicPr>
            <a:picLocks noChangeAspect="1" noChangeArrowheads="1"/>
          </p:cNvPicPr>
          <p:nvPr/>
        </p:nvPicPr>
        <p:blipFill>
          <a:blip r:embed="rId3" cstate="print"/>
          <a:srcRect/>
          <a:stretch>
            <a:fillRect/>
          </a:stretch>
        </p:blipFill>
        <p:spPr bwMode="auto">
          <a:xfrm>
            <a:off x="0" y="0"/>
            <a:ext cx="1720850" cy="1801813"/>
          </a:xfrm>
          <a:prstGeom prst="rect">
            <a:avLst/>
          </a:prstGeom>
          <a:noFill/>
          <a:ln w="9525">
            <a:noFill/>
            <a:miter lim="800000"/>
            <a:headEnd/>
            <a:tailEnd/>
          </a:ln>
          <a:effectLst/>
        </p:spPr>
      </p:pic>
      <p:sp>
        <p:nvSpPr>
          <p:cNvPr id="5" name="TextBox 4"/>
          <p:cNvSpPr txBox="1"/>
          <p:nvPr/>
        </p:nvSpPr>
        <p:spPr>
          <a:xfrm>
            <a:off x="3657600" y="6243935"/>
            <a:ext cx="5486400" cy="461665"/>
          </a:xfrm>
          <a:prstGeom prst="rect">
            <a:avLst/>
          </a:prstGeom>
          <a:noFill/>
        </p:spPr>
        <p:txBody>
          <a:bodyPr wrap="square" rtlCol="0">
            <a:spAutoFit/>
          </a:bodyPr>
          <a:lstStyle/>
          <a:p>
            <a:r>
              <a:rPr lang="en-US" sz="1200" dirty="0" smtClean="0">
                <a:solidFill>
                  <a:schemeClr val="bg1"/>
                </a:solidFill>
              </a:rPr>
              <a:t>National Research Council. (2001). </a:t>
            </a:r>
            <a:r>
              <a:rPr lang="en-US" sz="1200" i="1" dirty="0" smtClean="0">
                <a:solidFill>
                  <a:schemeClr val="bg1"/>
                </a:solidFill>
              </a:rPr>
              <a:t>Educating children with autism</a:t>
            </a:r>
            <a:r>
              <a:rPr lang="en-US" sz="1200" dirty="0" smtClean="0">
                <a:solidFill>
                  <a:schemeClr val="bg1"/>
                </a:solidFill>
              </a:rPr>
              <a:t> (C. Lord &amp; J. </a:t>
            </a:r>
            <a:br>
              <a:rPr lang="en-US" sz="1200" dirty="0" smtClean="0">
                <a:solidFill>
                  <a:schemeClr val="bg1"/>
                </a:solidFill>
              </a:rPr>
            </a:br>
            <a:r>
              <a:rPr lang="en-US" sz="1200" dirty="0" smtClean="0">
                <a:solidFill>
                  <a:schemeClr val="bg1"/>
                </a:solidFill>
              </a:rPr>
              <a:t>     P. McGee, Eds.). Washington, DC: National Academy Press.</a:t>
            </a:r>
            <a:endParaRPr lang="en-US" sz="1200" dirty="0">
              <a:solidFill>
                <a:schemeClr val="bg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066800" y="609600"/>
            <a:ext cx="7391400" cy="1143000"/>
          </a:xfrm>
        </p:spPr>
        <p:txBody>
          <a:bodyPr/>
          <a:lstStyle/>
          <a:p>
            <a:r>
              <a:rPr lang="en-US" dirty="0" smtClean="0"/>
              <a:t>AAC</a:t>
            </a:r>
          </a:p>
        </p:txBody>
      </p:sp>
      <p:sp>
        <p:nvSpPr>
          <p:cNvPr id="4" name="Content Placeholder 3"/>
          <p:cNvSpPr>
            <a:spLocks noGrp="1"/>
          </p:cNvSpPr>
          <p:nvPr>
            <p:ph idx="1"/>
          </p:nvPr>
        </p:nvSpPr>
        <p:spPr/>
        <p:txBody>
          <a:bodyPr/>
          <a:lstStyle/>
          <a:p>
            <a:pPr marL="514350" indent="-514350">
              <a:buFont typeface="+mj-lt"/>
              <a:buAutoNum type="arabicPeriod"/>
            </a:pPr>
            <a:r>
              <a:rPr lang="en-US" sz="3000" dirty="0" smtClean="0"/>
              <a:t>There is no evidence that use of AAC systems as collaterals to language instruction results in delays in the acquisition of speech, though specifying the advantages and disadvantages of using AAC in support of the development of speech in different populations remains a research question. (p. 58)</a:t>
            </a:r>
          </a:p>
        </p:txBody>
      </p:sp>
      <p:pic>
        <p:nvPicPr>
          <p:cNvPr id="6147" name="Picture 3"/>
          <p:cNvPicPr>
            <a:picLocks noChangeAspect="1" noChangeArrowheads="1"/>
          </p:cNvPicPr>
          <p:nvPr/>
        </p:nvPicPr>
        <p:blipFill>
          <a:blip r:embed="rId3" cstate="print"/>
          <a:srcRect/>
          <a:stretch>
            <a:fillRect/>
          </a:stretch>
        </p:blipFill>
        <p:spPr bwMode="auto">
          <a:xfrm>
            <a:off x="0" y="0"/>
            <a:ext cx="1492250" cy="1524000"/>
          </a:xfrm>
          <a:prstGeom prst="rect">
            <a:avLst/>
          </a:prstGeom>
          <a:noFill/>
          <a:ln w="9525">
            <a:noFill/>
            <a:miter lim="800000"/>
            <a:headEnd/>
            <a:tailEnd/>
          </a:ln>
          <a:effectLst/>
        </p:spPr>
      </p:pic>
      <p:sp>
        <p:nvSpPr>
          <p:cNvPr id="5" name="TextBox 4"/>
          <p:cNvSpPr txBox="1"/>
          <p:nvPr/>
        </p:nvSpPr>
        <p:spPr>
          <a:xfrm>
            <a:off x="3581400" y="6167735"/>
            <a:ext cx="5486400" cy="461665"/>
          </a:xfrm>
          <a:prstGeom prst="rect">
            <a:avLst/>
          </a:prstGeom>
          <a:noFill/>
        </p:spPr>
        <p:txBody>
          <a:bodyPr wrap="square" rtlCol="0">
            <a:spAutoFit/>
          </a:bodyPr>
          <a:lstStyle/>
          <a:p>
            <a:r>
              <a:rPr lang="en-US" sz="1200" dirty="0" smtClean="0">
                <a:solidFill>
                  <a:schemeClr val="bg1"/>
                </a:solidFill>
              </a:rPr>
              <a:t>National Research Council. (2001). </a:t>
            </a:r>
            <a:r>
              <a:rPr lang="en-US" sz="1200" i="1" dirty="0" smtClean="0">
                <a:solidFill>
                  <a:schemeClr val="bg1"/>
                </a:solidFill>
              </a:rPr>
              <a:t>Educating children with autism</a:t>
            </a:r>
            <a:r>
              <a:rPr lang="en-US" sz="1200" dirty="0" smtClean="0">
                <a:solidFill>
                  <a:schemeClr val="bg1"/>
                </a:solidFill>
              </a:rPr>
              <a:t> (C. Lord &amp; J. </a:t>
            </a:r>
            <a:br>
              <a:rPr lang="en-US" sz="1200" dirty="0" smtClean="0">
                <a:solidFill>
                  <a:schemeClr val="bg1"/>
                </a:solidFill>
              </a:rPr>
            </a:br>
            <a:r>
              <a:rPr lang="en-US" sz="1200" dirty="0" smtClean="0">
                <a:solidFill>
                  <a:schemeClr val="bg1"/>
                </a:solidFill>
              </a:rPr>
              <a:t>     P. McGee, Eds.). Washington, DC: National Academy Press.</a:t>
            </a:r>
            <a:endParaRPr lang="en-US" sz="1200" dirty="0">
              <a:solidFill>
                <a:schemeClr val="bg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smtClean="0"/>
              <a:t>AAC</a:t>
            </a:r>
          </a:p>
        </p:txBody>
      </p:sp>
      <p:sp>
        <p:nvSpPr>
          <p:cNvPr id="4099" name="Rectangle 3"/>
          <p:cNvSpPr>
            <a:spLocks noGrp="1" noChangeArrowheads="1"/>
          </p:cNvSpPr>
          <p:nvPr>
            <p:ph type="body" idx="1"/>
          </p:nvPr>
        </p:nvSpPr>
        <p:spPr/>
        <p:txBody>
          <a:bodyPr/>
          <a:lstStyle/>
          <a:p>
            <a:pPr marL="514350" indent="-514350">
              <a:buFont typeface="+mj-lt"/>
              <a:buAutoNum type="arabicPeriod" startAt="2"/>
            </a:pPr>
            <a:r>
              <a:rPr lang="en-US" dirty="0" smtClean="0"/>
              <a:t>There is evidence that sign language enhances the use of speech for some children.</a:t>
            </a:r>
          </a:p>
          <a:p>
            <a:pPr marL="514350" indent="-514350">
              <a:buFont typeface="+mj-lt"/>
              <a:buAutoNum type="arabicPeriod" startAt="2"/>
            </a:pPr>
            <a:r>
              <a:rPr lang="en-US" dirty="0" smtClean="0"/>
              <a:t>There is no evidence to suggest that sign language interferes with the development of speech</a:t>
            </a:r>
          </a:p>
          <a:p>
            <a:pPr lvl="1"/>
            <a:endParaRPr lang="en-US" dirty="0" smtClean="0"/>
          </a:p>
        </p:txBody>
      </p:sp>
      <p:pic>
        <p:nvPicPr>
          <p:cNvPr id="4100" name="Picture 4"/>
          <p:cNvPicPr>
            <a:picLocks noChangeAspect="1" noChangeArrowheads="1"/>
          </p:cNvPicPr>
          <p:nvPr/>
        </p:nvPicPr>
        <p:blipFill>
          <a:blip r:embed="rId3" cstate="print"/>
          <a:srcRect/>
          <a:stretch>
            <a:fillRect/>
          </a:stretch>
        </p:blipFill>
        <p:spPr bwMode="auto">
          <a:xfrm>
            <a:off x="7359650" y="5286375"/>
            <a:ext cx="1784350" cy="1571625"/>
          </a:xfrm>
          <a:prstGeom prst="rect">
            <a:avLst/>
          </a:prstGeom>
          <a:noFill/>
          <a:ln w="9525">
            <a:noFill/>
            <a:miter lim="800000"/>
            <a:headEnd/>
            <a:tailEnd/>
          </a:ln>
          <a:effectLst/>
        </p:spPr>
      </p:pic>
      <p:sp>
        <p:nvSpPr>
          <p:cNvPr id="6" name="TextBox 5"/>
          <p:cNvSpPr txBox="1"/>
          <p:nvPr/>
        </p:nvSpPr>
        <p:spPr>
          <a:xfrm>
            <a:off x="3657600" y="6248400"/>
            <a:ext cx="5486400" cy="461665"/>
          </a:xfrm>
          <a:prstGeom prst="rect">
            <a:avLst/>
          </a:prstGeom>
          <a:noFill/>
        </p:spPr>
        <p:txBody>
          <a:bodyPr wrap="square" rtlCol="0">
            <a:spAutoFit/>
          </a:bodyPr>
          <a:lstStyle/>
          <a:p>
            <a:r>
              <a:rPr lang="en-US" sz="1200" dirty="0" smtClean="0">
                <a:solidFill>
                  <a:schemeClr val="bg1"/>
                </a:solidFill>
              </a:rPr>
              <a:t>National Research Council. (2001). </a:t>
            </a:r>
            <a:r>
              <a:rPr lang="en-US" sz="1200" i="1" dirty="0" smtClean="0">
                <a:solidFill>
                  <a:schemeClr val="bg1"/>
                </a:solidFill>
              </a:rPr>
              <a:t>Educating children with autism</a:t>
            </a:r>
            <a:r>
              <a:rPr lang="en-US" sz="1200" dirty="0" smtClean="0">
                <a:solidFill>
                  <a:schemeClr val="bg1"/>
                </a:solidFill>
              </a:rPr>
              <a:t> (C. Lord &amp; J. </a:t>
            </a:r>
            <a:br>
              <a:rPr lang="en-US" sz="1200" dirty="0" smtClean="0">
                <a:solidFill>
                  <a:schemeClr val="bg1"/>
                </a:solidFill>
              </a:rPr>
            </a:br>
            <a:r>
              <a:rPr lang="en-US" sz="1200" dirty="0" smtClean="0">
                <a:solidFill>
                  <a:schemeClr val="bg1"/>
                </a:solidFill>
              </a:rPr>
              <a:t>     P. McGee, Eds.). Washington, DC: National Academy Press.</a:t>
            </a:r>
            <a:endParaRPr lang="en-US" sz="1200"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066800" y="609600"/>
            <a:ext cx="7391400" cy="1143000"/>
          </a:xfrm>
        </p:spPr>
        <p:txBody>
          <a:bodyPr/>
          <a:lstStyle/>
          <a:p>
            <a:r>
              <a:rPr lang="en-US" dirty="0" smtClean="0"/>
              <a:t>Functional Communication</a:t>
            </a:r>
            <a:endParaRPr lang="en-US" dirty="0"/>
          </a:p>
        </p:txBody>
      </p:sp>
      <p:sp>
        <p:nvSpPr>
          <p:cNvPr id="4" name="Content Placeholder 3"/>
          <p:cNvSpPr>
            <a:spLocks noGrp="1"/>
          </p:cNvSpPr>
          <p:nvPr>
            <p:ph idx="1"/>
          </p:nvPr>
        </p:nvSpPr>
        <p:spPr/>
        <p:txBody>
          <a:bodyPr/>
          <a:lstStyle/>
          <a:p>
            <a:r>
              <a:rPr lang="en-US" dirty="0" smtClean="0"/>
              <a:t>Functional communication involves behavior (defined in form by the community) directed to another person who in turn provides related direct or social rewards.</a:t>
            </a:r>
          </a:p>
          <a:p>
            <a:pPr lvl="1"/>
            <a:endParaRPr lang="en-US" dirty="0" smtClean="0"/>
          </a:p>
          <a:p>
            <a:pPr lvl="1">
              <a:buNone/>
            </a:pPr>
            <a:endParaRPr lang="en-US" dirty="0" smtClean="0"/>
          </a:p>
        </p:txBody>
      </p:sp>
      <p:pic>
        <p:nvPicPr>
          <p:cNvPr id="6147" name="Picture 3"/>
          <p:cNvPicPr>
            <a:picLocks noChangeAspect="1" noChangeArrowheads="1"/>
          </p:cNvPicPr>
          <p:nvPr/>
        </p:nvPicPr>
        <p:blipFill>
          <a:blip r:embed="rId3" cstate="print"/>
          <a:srcRect/>
          <a:stretch>
            <a:fillRect/>
          </a:stretch>
        </p:blipFill>
        <p:spPr bwMode="auto">
          <a:xfrm>
            <a:off x="0" y="0"/>
            <a:ext cx="1492250" cy="1524000"/>
          </a:xfrm>
          <a:prstGeom prst="rect">
            <a:avLst/>
          </a:prstGeom>
          <a:noFill/>
          <a:ln w="9525">
            <a:noFill/>
            <a:miter lim="800000"/>
            <a:headEnd/>
            <a:tailEnd/>
          </a:ln>
          <a:effectLst/>
        </p:spPr>
      </p:pic>
      <p:sp>
        <p:nvSpPr>
          <p:cNvPr id="5" name="TextBox 4"/>
          <p:cNvSpPr txBox="1"/>
          <p:nvPr/>
        </p:nvSpPr>
        <p:spPr>
          <a:xfrm>
            <a:off x="2743200" y="6019800"/>
            <a:ext cx="6096000" cy="523220"/>
          </a:xfrm>
          <a:prstGeom prst="rect">
            <a:avLst/>
          </a:prstGeom>
          <a:noFill/>
        </p:spPr>
        <p:txBody>
          <a:bodyPr wrap="square" rtlCol="0">
            <a:spAutoFit/>
          </a:bodyPr>
          <a:lstStyle/>
          <a:p>
            <a:pPr marL="0" lvl="1"/>
            <a:r>
              <a:rPr lang="en-US" sz="1400" dirty="0" err="1" smtClean="0">
                <a:solidFill>
                  <a:schemeClr val="bg1"/>
                </a:solidFill>
              </a:rPr>
              <a:t>Bondy</a:t>
            </a:r>
            <a:r>
              <a:rPr lang="en-US" sz="1400" dirty="0" smtClean="0">
                <a:solidFill>
                  <a:schemeClr val="bg1"/>
                </a:solidFill>
              </a:rPr>
              <a:t>, A. S., &amp; </a:t>
            </a:r>
            <a:r>
              <a:rPr lang="en-US" sz="1400" dirty="0" err="1" smtClean="0">
                <a:solidFill>
                  <a:schemeClr val="bg1"/>
                </a:solidFill>
              </a:rPr>
              <a:t>Sulzer-Azaroff</a:t>
            </a:r>
            <a:r>
              <a:rPr lang="en-US" sz="1400" dirty="0" smtClean="0">
                <a:solidFill>
                  <a:schemeClr val="bg1"/>
                </a:solidFill>
              </a:rPr>
              <a:t>, B. (2002). </a:t>
            </a:r>
            <a:r>
              <a:rPr lang="en-US" sz="1400" i="1" dirty="0" smtClean="0">
                <a:solidFill>
                  <a:schemeClr val="bg1"/>
                </a:solidFill>
              </a:rPr>
              <a:t>The pyramid approach to education in </a:t>
            </a:r>
            <a:r>
              <a:rPr lang="en-US" sz="1400" dirty="0" smtClean="0">
                <a:solidFill>
                  <a:schemeClr val="bg1"/>
                </a:solidFill>
              </a:rPr>
              <a:t/>
            </a:r>
            <a:br>
              <a:rPr lang="en-US" sz="1400" dirty="0" smtClean="0">
                <a:solidFill>
                  <a:schemeClr val="bg1"/>
                </a:solidFill>
              </a:rPr>
            </a:br>
            <a:r>
              <a:rPr lang="en-US" sz="1400" dirty="0" smtClean="0">
                <a:solidFill>
                  <a:schemeClr val="bg1"/>
                </a:solidFill>
              </a:rPr>
              <a:t>     </a:t>
            </a:r>
            <a:r>
              <a:rPr lang="en-US" sz="1400" i="1" dirty="0" smtClean="0">
                <a:solidFill>
                  <a:schemeClr val="bg1"/>
                </a:solidFill>
              </a:rPr>
              <a:t>autism</a:t>
            </a:r>
            <a:r>
              <a:rPr lang="en-US" sz="1400" dirty="0" smtClean="0">
                <a:solidFill>
                  <a:schemeClr val="bg1"/>
                </a:solidFill>
              </a:rPr>
              <a:t>. Newark, DE: Pyramid Educational Products.</a:t>
            </a:r>
            <a:endParaRPr lang="en-US" sz="1400"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smtClean="0"/>
              <a:t>AAC</a:t>
            </a:r>
          </a:p>
        </p:txBody>
      </p:sp>
      <p:sp>
        <p:nvSpPr>
          <p:cNvPr id="5123" name="Rectangle 3"/>
          <p:cNvSpPr>
            <a:spLocks noGrp="1" noChangeArrowheads="1"/>
          </p:cNvSpPr>
          <p:nvPr>
            <p:ph type="body" sz="half" idx="1"/>
          </p:nvPr>
        </p:nvSpPr>
        <p:spPr>
          <a:xfrm>
            <a:off x="685800" y="1981200"/>
            <a:ext cx="7848600" cy="4114800"/>
          </a:xfrm>
        </p:spPr>
        <p:txBody>
          <a:bodyPr/>
          <a:lstStyle/>
          <a:p>
            <a:pPr marL="514350" indent="-514350">
              <a:buFont typeface="+mj-lt"/>
              <a:buAutoNum type="arabicPeriod" startAt="4"/>
            </a:pPr>
            <a:r>
              <a:rPr lang="en-US" dirty="0" smtClean="0"/>
              <a:t>Children with good verbal imitation skills demonstrate better speech production than those with poor verbal imitation skills, with or without AAC.</a:t>
            </a:r>
          </a:p>
          <a:p>
            <a:pPr marL="514350" indent="-514350">
              <a:buFont typeface="+mj-lt"/>
              <a:buAutoNum type="arabicPeriod" startAt="4"/>
              <a:tabLst>
                <a:tab pos="857250" algn="l"/>
              </a:tabLst>
            </a:pPr>
            <a:r>
              <a:rPr lang="en-US" dirty="0" smtClean="0"/>
              <a:t>Children with poor verbal imitation skills are the best candidates for an AAC system, such as sign language, because they are likely to make poor progress in speech acquisition        	without AAC.</a:t>
            </a:r>
          </a:p>
        </p:txBody>
      </p:sp>
      <p:pic>
        <p:nvPicPr>
          <p:cNvPr id="5125" name="Picture 5"/>
          <p:cNvPicPr>
            <a:picLocks noChangeAspect="1" noChangeArrowheads="1"/>
          </p:cNvPicPr>
          <p:nvPr/>
        </p:nvPicPr>
        <p:blipFill>
          <a:blip r:embed="rId3" cstate="print"/>
          <a:srcRect/>
          <a:stretch>
            <a:fillRect/>
          </a:stretch>
        </p:blipFill>
        <p:spPr bwMode="auto">
          <a:xfrm>
            <a:off x="0" y="5397500"/>
            <a:ext cx="1774825" cy="1460500"/>
          </a:xfrm>
          <a:prstGeom prst="rect">
            <a:avLst/>
          </a:prstGeom>
          <a:noFill/>
          <a:ln w="9525">
            <a:noFill/>
            <a:miter lim="800000"/>
            <a:headEnd/>
            <a:tailEnd/>
          </a:ln>
          <a:effectLst/>
        </p:spPr>
      </p:pic>
      <p:sp>
        <p:nvSpPr>
          <p:cNvPr id="5" name="TextBox 4"/>
          <p:cNvSpPr txBox="1"/>
          <p:nvPr/>
        </p:nvSpPr>
        <p:spPr>
          <a:xfrm>
            <a:off x="3657600" y="6243935"/>
            <a:ext cx="5486400" cy="461665"/>
          </a:xfrm>
          <a:prstGeom prst="rect">
            <a:avLst/>
          </a:prstGeom>
          <a:noFill/>
        </p:spPr>
        <p:txBody>
          <a:bodyPr wrap="square" rtlCol="0">
            <a:spAutoFit/>
          </a:bodyPr>
          <a:lstStyle/>
          <a:p>
            <a:r>
              <a:rPr lang="en-US" sz="1200" dirty="0" smtClean="0">
                <a:solidFill>
                  <a:schemeClr val="bg1"/>
                </a:solidFill>
              </a:rPr>
              <a:t>National Research Council. (2001). </a:t>
            </a:r>
            <a:r>
              <a:rPr lang="en-US" sz="1200" i="1" dirty="0" smtClean="0">
                <a:solidFill>
                  <a:schemeClr val="bg1"/>
                </a:solidFill>
              </a:rPr>
              <a:t>Educating children with autism</a:t>
            </a:r>
            <a:r>
              <a:rPr lang="en-US" sz="1200" dirty="0" smtClean="0">
                <a:solidFill>
                  <a:schemeClr val="bg1"/>
                </a:solidFill>
              </a:rPr>
              <a:t> (C. Lord &amp; J. </a:t>
            </a:r>
            <a:br>
              <a:rPr lang="en-US" sz="1200" dirty="0" smtClean="0">
                <a:solidFill>
                  <a:schemeClr val="bg1"/>
                </a:solidFill>
              </a:rPr>
            </a:br>
            <a:r>
              <a:rPr lang="en-US" sz="1200" dirty="0" smtClean="0">
                <a:solidFill>
                  <a:schemeClr val="bg1"/>
                </a:solidFill>
              </a:rPr>
              <a:t>     P. McGee, Eds.). Washington, DC: National Academy Press.</a:t>
            </a:r>
            <a:endParaRPr lang="en-US" sz="1200" dirty="0">
              <a:solidFill>
                <a:schemeClr val="bg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609600"/>
            <a:ext cx="7239000" cy="1143000"/>
          </a:xfrm>
        </p:spPr>
        <p:txBody>
          <a:bodyPr/>
          <a:lstStyle/>
          <a:p>
            <a:r>
              <a:rPr lang="en-US" dirty="0" smtClean="0"/>
              <a:t>What is AAC</a:t>
            </a:r>
          </a:p>
        </p:txBody>
      </p:sp>
      <p:sp>
        <p:nvSpPr>
          <p:cNvPr id="7171" name="Rectangle 3"/>
          <p:cNvSpPr>
            <a:spLocks noGrp="1" noChangeArrowheads="1"/>
          </p:cNvSpPr>
          <p:nvPr>
            <p:ph type="body" idx="1"/>
          </p:nvPr>
        </p:nvSpPr>
        <p:spPr/>
        <p:txBody>
          <a:bodyPr/>
          <a:lstStyle/>
          <a:p>
            <a:r>
              <a:rPr lang="en-US" sz="2800" dirty="0" smtClean="0"/>
              <a:t>Interventions designed to make up for expressive communication deficits </a:t>
            </a:r>
          </a:p>
          <a:p>
            <a:r>
              <a:rPr lang="en-US" sz="2800" dirty="0" smtClean="0"/>
              <a:t>Augmentative</a:t>
            </a:r>
          </a:p>
          <a:p>
            <a:pPr lvl="1"/>
            <a:r>
              <a:rPr lang="en-US" sz="2400" dirty="0" smtClean="0"/>
              <a:t>The interventions can be used to improve upon the effectiveness of communication through existing means – including speech</a:t>
            </a:r>
          </a:p>
          <a:p>
            <a:r>
              <a:rPr lang="en-US" sz="2800" dirty="0" smtClean="0"/>
              <a:t>Alternative</a:t>
            </a:r>
          </a:p>
          <a:p>
            <a:pPr lvl="1"/>
            <a:r>
              <a:rPr lang="en-US" sz="2400" dirty="0" smtClean="0"/>
              <a:t>System that can temporarily or permanently replace speech</a:t>
            </a:r>
          </a:p>
          <a:p>
            <a:pPr>
              <a:buNone/>
            </a:pPr>
            <a:r>
              <a:rPr lang="en-US" sz="2800" dirty="0" smtClean="0"/>
              <a:t>  </a:t>
            </a:r>
          </a:p>
        </p:txBody>
      </p:sp>
      <p:pic>
        <p:nvPicPr>
          <p:cNvPr id="7172" name="Picture 4"/>
          <p:cNvPicPr>
            <a:picLocks noChangeAspect="1" noChangeArrowheads="1"/>
          </p:cNvPicPr>
          <p:nvPr/>
        </p:nvPicPr>
        <p:blipFill>
          <a:blip r:embed="rId3" cstate="print"/>
          <a:srcRect/>
          <a:stretch>
            <a:fillRect/>
          </a:stretch>
        </p:blipFill>
        <p:spPr bwMode="auto">
          <a:xfrm>
            <a:off x="7350125" y="0"/>
            <a:ext cx="1793875" cy="1692275"/>
          </a:xfrm>
          <a:prstGeom prst="rect">
            <a:avLst/>
          </a:prstGeom>
          <a:noFill/>
          <a:ln w="9525">
            <a:noFill/>
            <a:miter lim="800000"/>
            <a:headEnd/>
            <a:tailEnd/>
          </a:ln>
          <a:effectLst/>
        </p:spPr>
      </p:pic>
      <p:sp>
        <p:nvSpPr>
          <p:cNvPr id="5" name="TextBox 4"/>
          <p:cNvSpPr txBox="1"/>
          <p:nvPr/>
        </p:nvSpPr>
        <p:spPr>
          <a:xfrm>
            <a:off x="3657600" y="6243935"/>
            <a:ext cx="5486400" cy="461665"/>
          </a:xfrm>
          <a:prstGeom prst="rect">
            <a:avLst/>
          </a:prstGeom>
          <a:noFill/>
        </p:spPr>
        <p:txBody>
          <a:bodyPr wrap="square" rtlCol="0">
            <a:spAutoFit/>
          </a:bodyPr>
          <a:lstStyle/>
          <a:p>
            <a:r>
              <a:rPr lang="en-US" sz="1200" dirty="0" err="1" smtClean="0">
                <a:solidFill>
                  <a:schemeClr val="bg1"/>
                </a:solidFill>
              </a:rPr>
              <a:t>Bondy</a:t>
            </a:r>
            <a:r>
              <a:rPr lang="en-US" sz="1200" dirty="0" smtClean="0">
                <a:solidFill>
                  <a:schemeClr val="bg1"/>
                </a:solidFill>
              </a:rPr>
              <a:t>, A., &amp; Frost, L. (2001). </a:t>
            </a:r>
            <a:r>
              <a:rPr lang="en-US" sz="1200" i="1" dirty="0" smtClean="0">
                <a:solidFill>
                  <a:schemeClr val="bg1"/>
                </a:solidFill>
              </a:rPr>
              <a:t>A picture's worth: PECS and other visual </a:t>
            </a:r>
            <a:r>
              <a:rPr lang="en-US" sz="1200" dirty="0" smtClean="0">
                <a:solidFill>
                  <a:schemeClr val="bg1"/>
                </a:solidFill>
              </a:rPr>
              <a:t/>
            </a:r>
            <a:br>
              <a:rPr lang="en-US" sz="1200" dirty="0" smtClean="0">
                <a:solidFill>
                  <a:schemeClr val="bg1"/>
                </a:solidFill>
              </a:rPr>
            </a:br>
            <a:r>
              <a:rPr lang="en-US" sz="1200" dirty="0" smtClean="0">
                <a:solidFill>
                  <a:schemeClr val="bg1"/>
                </a:solidFill>
              </a:rPr>
              <a:t>     </a:t>
            </a:r>
            <a:r>
              <a:rPr lang="en-US" sz="1200" i="1" dirty="0" smtClean="0">
                <a:solidFill>
                  <a:schemeClr val="bg1"/>
                </a:solidFill>
              </a:rPr>
              <a:t>communication strategies in autism</a:t>
            </a:r>
            <a:r>
              <a:rPr lang="en-US" sz="1200" dirty="0" smtClean="0">
                <a:solidFill>
                  <a:schemeClr val="bg1"/>
                </a:solidFill>
              </a:rPr>
              <a:t>. Bethesda, MD: Woodbine Hou</a:t>
            </a:r>
            <a:r>
              <a:rPr lang="en-US" sz="1200" dirty="0" smtClean="0"/>
              <a:t>se. </a:t>
            </a:r>
            <a:endParaRPr lang="en-US" sz="1200" dirty="0">
              <a:solidFill>
                <a:schemeClr val="bg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828800" y="609600"/>
            <a:ext cx="6629400" cy="1143000"/>
          </a:xfrm>
        </p:spPr>
        <p:txBody>
          <a:bodyPr/>
          <a:lstStyle/>
          <a:p>
            <a:r>
              <a:rPr lang="en-US" sz="4000" dirty="0" smtClean="0"/>
              <a:t>AAC</a:t>
            </a:r>
            <a:r>
              <a:rPr lang="en-US" dirty="0" smtClean="0"/>
              <a:t/>
            </a:r>
            <a:br>
              <a:rPr lang="en-US" dirty="0" smtClean="0"/>
            </a:br>
            <a:endParaRPr lang="en-US" dirty="0"/>
          </a:p>
        </p:txBody>
      </p:sp>
      <p:sp>
        <p:nvSpPr>
          <p:cNvPr id="8195" name="Rectangle 3"/>
          <p:cNvSpPr>
            <a:spLocks noGrp="1" noChangeArrowheads="1"/>
          </p:cNvSpPr>
          <p:nvPr>
            <p:ph type="body" idx="1"/>
          </p:nvPr>
        </p:nvSpPr>
        <p:spPr>
          <a:xfrm>
            <a:off x="685800" y="1676400"/>
            <a:ext cx="7772400" cy="4419600"/>
          </a:xfrm>
        </p:spPr>
        <p:txBody>
          <a:bodyPr/>
          <a:lstStyle/>
          <a:p>
            <a:r>
              <a:rPr lang="en-US" sz="2800" dirty="0" smtClean="0"/>
              <a:t>Modalities to augment/replace speech</a:t>
            </a:r>
          </a:p>
          <a:p>
            <a:pPr lvl="1"/>
            <a:r>
              <a:rPr lang="en-US" sz="2400" dirty="0" smtClean="0"/>
              <a:t>Residual speech</a:t>
            </a:r>
          </a:p>
          <a:p>
            <a:pPr lvl="1"/>
            <a:r>
              <a:rPr lang="en-US" sz="2400" dirty="0" smtClean="0"/>
              <a:t>Vocalizations</a:t>
            </a:r>
          </a:p>
          <a:p>
            <a:pPr lvl="1"/>
            <a:r>
              <a:rPr lang="en-US" sz="2400" dirty="0" smtClean="0"/>
              <a:t>Pictures or related visual symbols</a:t>
            </a:r>
          </a:p>
          <a:p>
            <a:pPr lvl="2"/>
            <a:r>
              <a:rPr lang="en-US" sz="2000" dirty="0" smtClean="0"/>
              <a:t>Photographs, line drawings</a:t>
            </a:r>
          </a:p>
          <a:p>
            <a:pPr lvl="1"/>
            <a:r>
              <a:rPr lang="en-US" sz="2400" dirty="0" smtClean="0"/>
              <a:t>Braille</a:t>
            </a:r>
          </a:p>
          <a:p>
            <a:pPr lvl="1"/>
            <a:r>
              <a:rPr lang="en-US" sz="2400" dirty="0" smtClean="0"/>
              <a:t>Gestures</a:t>
            </a:r>
          </a:p>
          <a:p>
            <a:pPr lvl="2"/>
            <a:r>
              <a:rPr lang="en-US" sz="2000" dirty="0" smtClean="0"/>
              <a:t>American Sign Language</a:t>
            </a:r>
          </a:p>
          <a:p>
            <a:pPr lvl="2"/>
            <a:r>
              <a:rPr lang="en-US" sz="2000" dirty="0" smtClean="0"/>
              <a:t>Informal</a:t>
            </a:r>
          </a:p>
          <a:p>
            <a:pPr lvl="1"/>
            <a:r>
              <a:rPr lang="en-US" sz="2400" dirty="0" smtClean="0"/>
              <a:t>Switch-activated devices</a:t>
            </a:r>
            <a:endParaRPr lang="en-US" sz="2400" dirty="0"/>
          </a:p>
        </p:txBody>
      </p:sp>
      <p:pic>
        <p:nvPicPr>
          <p:cNvPr id="8196" name="Picture 4"/>
          <p:cNvPicPr>
            <a:picLocks noChangeAspect="1" noChangeArrowheads="1"/>
          </p:cNvPicPr>
          <p:nvPr/>
        </p:nvPicPr>
        <p:blipFill>
          <a:blip r:embed="rId3" cstate="print"/>
          <a:srcRect/>
          <a:stretch>
            <a:fillRect/>
          </a:stretch>
        </p:blipFill>
        <p:spPr bwMode="auto">
          <a:xfrm>
            <a:off x="0" y="0"/>
            <a:ext cx="1720850" cy="1801813"/>
          </a:xfrm>
          <a:prstGeom prst="rect">
            <a:avLst/>
          </a:prstGeom>
          <a:noFill/>
          <a:ln w="9525">
            <a:noFill/>
            <a:miter lim="800000"/>
            <a:headEnd/>
            <a:tailEnd/>
          </a:ln>
          <a:effectLst/>
        </p:spPr>
      </p:pic>
      <p:sp>
        <p:nvSpPr>
          <p:cNvPr id="6" name="TextBox 5"/>
          <p:cNvSpPr txBox="1"/>
          <p:nvPr/>
        </p:nvSpPr>
        <p:spPr>
          <a:xfrm>
            <a:off x="3657600" y="6243935"/>
            <a:ext cx="5486400" cy="461665"/>
          </a:xfrm>
          <a:prstGeom prst="rect">
            <a:avLst/>
          </a:prstGeom>
          <a:noFill/>
        </p:spPr>
        <p:txBody>
          <a:bodyPr wrap="square" rtlCol="0">
            <a:spAutoFit/>
          </a:bodyPr>
          <a:lstStyle/>
          <a:p>
            <a:r>
              <a:rPr lang="en-US" sz="1200" dirty="0" err="1" smtClean="0">
                <a:solidFill>
                  <a:schemeClr val="bg1"/>
                </a:solidFill>
              </a:rPr>
              <a:t>Bondy</a:t>
            </a:r>
            <a:r>
              <a:rPr lang="en-US" sz="1200" dirty="0" smtClean="0">
                <a:solidFill>
                  <a:schemeClr val="bg1"/>
                </a:solidFill>
              </a:rPr>
              <a:t>, A., &amp; Frost, L. (2001). </a:t>
            </a:r>
            <a:r>
              <a:rPr lang="en-US" sz="1200" i="1" dirty="0" smtClean="0">
                <a:solidFill>
                  <a:schemeClr val="bg1"/>
                </a:solidFill>
              </a:rPr>
              <a:t>A picture's worth: PECS and other visual </a:t>
            </a:r>
            <a:r>
              <a:rPr lang="en-US" sz="1200" dirty="0" smtClean="0">
                <a:solidFill>
                  <a:schemeClr val="bg1"/>
                </a:solidFill>
              </a:rPr>
              <a:t/>
            </a:r>
            <a:br>
              <a:rPr lang="en-US" sz="1200" dirty="0" smtClean="0">
                <a:solidFill>
                  <a:schemeClr val="bg1"/>
                </a:solidFill>
              </a:rPr>
            </a:br>
            <a:r>
              <a:rPr lang="en-US" sz="1200" dirty="0" smtClean="0">
                <a:solidFill>
                  <a:schemeClr val="bg1"/>
                </a:solidFill>
              </a:rPr>
              <a:t>     </a:t>
            </a:r>
            <a:r>
              <a:rPr lang="en-US" sz="1200" i="1" dirty="0" smtClean="0">
                <a:solidFill>
                  <a:schemeClr val="bg1"/>
                </a:solidFill>
              </a:rPr>
              <a:t>communication strategies in autism</a:t>
            </a:r>
            <a:r>
              <a:rPr lang="en-US" sz="1200" dirty="0" smtClean="0">
                <a:solidFill>
                  <a:schemeClr val="bg1"/>
                </a:solidFill>
              </a:rPr>
              <a:t>. Bethesda, MD: Woodbine Hou</a:t>
            </a:r>
            <a:r>
              <a:rPr lang="en-US" sz="1200" dirty="0" smtClean="0"/>
              <a:t>se. </a:t>
            </a:r>
            <a:endParaRPr lang="en-US" sz="1200" dirty="0">
              <a:solidFill>
                <a:schemeClr val="bg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066800" y="609600"/>
            <a:ext cx="7391400" cy="1143000"/>
          </a:xfrm>
        </p:spPr>
        <p:txBody>
          <a:bodyPr/>
          <a:lstStyle/>
          <a:p>
            <a:r>
              <a:rPr lang="en-US" dirty="0" smtClean="0"/>
              <a:t>Two Main AAC</a:t>
            </a:r>
          </a:p>
        </p:txBody>
      </p:sp>
      <p:sp>
        <p:nvSpPr>
          <p:cNvPr id="4" name="Content Placeholder 3"/>
          <p:cNvSpPr>
            <a:spLocks noGrp="1"/>
          </p:cNvSpPr>
          <p:nvPr>
            <p:ph idx="1"/>
          </p:nvPr>
        </p:nvSpPr>
        <p:spPr/>
        <p:txBody>
          <a:bodyPr/>
          <a:lstStyle/>
          <a:p>
            <a:pPr marL="514350" indent="-514350"/>
            <a:r>
              <a:rPr lang="en-US" dirty="0" smtClean="0"/>
              <a:t>Unaided</a:t>
            </a:r>
          </a:p>
          <a:p>
            <a:pPr marL="914400" lvl="1" indent="-514350"/>
            <a:r>
              <a:rPr lang="en-US" sz="2600" dirty="0" smtClean="0"/>
              <a:t>Do not require equipment to produce</a:t>
            </a:r>
          </a:p>
          <a:p>
            <a:pPr marL="1314450" lvl="2" indent="-514350"/>
            <a:r>
              <a:rPr lang="en-US" dirty="0" smtClean="0"/>
              <a:t>Gestures</a:t>
            </a:r>
          </a:p>
          <a:p>
            <a:pPr marL="1314450" lvl="2" indent="-514350"/>
            <a:r>
              <a:rPr lang="en-US" dirty="0" smtClean="0"/>
              <a:t>Body Language</a:t>
            </a:r>
          </a:p>
          <a:p>
            <a:pPr marL="1314450" lvl="2" indent="-514350"/>
            <a:r>
              <a:rPr lang="en-US" dirty="0" smtClean="0"/>
              <a:t>Vocalizations</a:t>
            </a:r>
          </a:p>
          <a:p>
            <a:pPr marL="1314450" lvl="2" indent="-514350"/>
            <a:r>
              <a:rPr lang="en-US" dirty="0" smtClean="0"/>
              <a:t>Manual signs</a:t>
            </a:r>
          </a:p>
        </p:txBody>
      </p:sp>
      <p:pic>
        <p:nvPicPr>
          <p:cNvPr id="6147" name="Picture 3"/>
          <p:cNvPicPr>
            <a:picLocks noChangeAspect="1" noChangeArrowheads="1"/>
          </p:cNvPicPr>
          <p:nvPr/>
        </p:nvPicPr>
        <p:blipFill>
          <a:blip r:embed="rId3" cstate="print"/>
          <a:srcRect/>
          <a:stretch>
            <a:fillRect/>
          </a:stretch>
        </p:blipFill>
        <p:spPr bwMode="auto">
          <a:xfrm>
            <a:off x="0" y="0"/>
            <a:ext cx="1492250" cy="1524000"/>
          </a:xfrm>
          <a:prstGeom prst="rect">
            <a:avLst/>
          </a:prstGeom>
          <a:noFill/>
          <a:ln w="9525">
            <a:noFill/>
            <a:miter lim="800000"/>
            <a:headEnd/>
            <a:tailEnd/>
          </a:ln>
          <a:effectLst/>
        </p:spPr>
      </p:pic>
      <p:sp>
        <p:nvSpPr>
          <p:cNvPr id="6" name="TextBox 5"/>
          <p:cNvSpPr txBox="1"/>
          <p:nvPr/>
        </p:nvSpPr>
        <p:spPr>
          <a:xfrm>
            <a:off x="3657600" y="6243935"/>
            <a:ext cx="5486400" cy="461665"/>
          </a:xfrm>
          <a:prstGeom prst="rect">
            <a:avLst/>
          </a:prstGeom>
          <a:noFill/>
        </p:spPr>
        <p:txBody>
          <a:bodyPr wrap="square" rtlCol="0">
            <a:spAutoFit/>
          </a:bodyPr>
          <a:lstStyle/>
          <a:p>
            <a:r>
              <a:rPr lang="en-US" sz="1200" dirty="0" err="1" smtClean="0">
                <a:solidFill>
                  <a:schemeClr val="bg1"/>
                </a:solidFill>
              </a:rPr>
              <a:t>Bondy</a:t>
            </a:r>
            <a:r>
              <a:rPr lang="en-US" sz="1200" dirty="0" smtClean="0">
                <a:solidFill>
                  <a:schemeClr val="bg1"/>
                </a:solidFill>
              </a:rPr>
              <a:t>, A., &amp; Frost, L. (2001). </a:t>
            </a:r>
            <a:r>
              <a:rPr lang="en-US" sz="1200" i="1" dirty="0" smtClean="0">
                <a:solidFill>
                  <a:schemeClr val="bg1"/>
                </a:solidFill>
              </a:rPr>
              <a:t>A picture's worth: PECS and other visual </a:t>
            </a:r>
            <a:r>
              <a:rPr lang="en-US" sz="1200" dirty="0" smtClean="0">
                <a:solidFill>
                  <a:schemeClr val="bg1"/>
                </a:solidFill>
              </a:rPr>
              <a:t/>
            </a:r>
            <a:br>
              <a:rPr lang="en-US" sz="1200" dirty="0" smtClean="0">
                <a:solidFill>
                  <a:schemeClr val="bg1"/>
                </a:solidFill>
              </a:rPr>
            </a:br>
            <a:r>
              <a:rPr lang="en-US" sz="1200" dirty="0" smtClean="0">
                <a:solidFill>
                  <a:schemeClr val="bg1"/>
                </a:solidFill>
              </a:rPr>
              <a:t>     </a:t>
            </a:r>
            <a:r>
              <a:rPr lang="en-US" sz="1200" i="1" dirty="0" smtClean="0">
                <a:solidFill>
                  <a:schemeClr val="bg1"/>
                </a:solidFill>
              </a:rPr>
              <a:t>communication strategies in autism</a:t>
            </a:r>
            <a:r>
              <a:rPr lang="en-US" sz="1200" dirty="0" smtClean="0">
                <a:solidFill>
                  <a:schemeClr val="bg1"/>
                </a:solidFill>
              </a:rPr>
              <a:t>. Bethesda, MD: Woodbine Hou</a:t>
            </a:r>
            <a:r>
              <a:rPr lang="en-US" sz="1200" dirty="0" smtClean="0"/>
              <a:t>se. </a:t>
            </a:r>
            <a:endParaRPr lang="en-US" sz="1200" dirty="0">
              <a:solidFill>
                <a:schemeClr val="bg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smtClean="0"/>
              <a:t>Two Main AAC</a:t>
            </a:r>
          </a:p>
        </p:txBody>
      </p:sp>
      <p:sp>
        <p:nvSpPr>
          <p:cNvPr id="4099" name="Rectangle 3"/>
          <p:cNvSpPr>
            <a:spLocks noGrp="1" noChangeArrowheads="1"/>
          </p:cNvSpPr>
          <p:nvPr>
            <p:ph type="body" idx="1"/>
          </p:nvPr>
        </p:nvSpPr>
        <p:spPr/>
        <p:txBody>
          <a:bodyPr/>
          <a:lstStyle/>
          <a:p>
            <a:pPr marL="514350" indent="-514350"/>
            <a:r>
              <a:rPr lang="en-US" dirty="0" smtClean="0"/>
              <a:t>Aided</a:t>
            </a:r>
          </a:p>
          <a:p>
            <a:pPr marL="914400" lvl="1" indent="-514350"/>
            <a:r>
              <a:rPr lang="en-US" sz="2600" dirty="0" smtClean="0"/>
              <a:t>Requires devices that are external</a:t>
            </a:r>
          </a:p>
          <a:p>
            <a:pPr marL="1314450" lvl="2" indent="-514350"/>
            <a:r>
              <a:rPr lang="en-US" dirty="0" smtClean="0"/>
              <a:t>Communication books</a:t>
            </a:r>
          </a:p>
          <a:p>
            <a:pPr marL="1314450" lvl="2" indent="-514350"/>
            <a:r>
              <a:rPr lang="en-US" dirty="0" smtClean="0"/>
              <a:t>Voice output communication devices (VOCAS)</a:t>
            </a:r>
          </a:p>
          <a:p>
            <a:pPr marL="1314450" lvl="2" indent="-514350"/>
            <a:r>
              <a:rPr lang="en-US" dirty="0" smtClean="0"/>
              <a:t>Computers</a:t>
            </a:r>
          </a:p>
          <a:p>
            <a:pPr marL="857250" lvl="2" indent="-457200">
              <a:buFont typeface="Arial" pitchFamily="34" charset="0"/>
              <a:buChar char="•"/>
            </a:pPr>
            <a:endParaRPr lang="en-US" dirty="0" smtClean="0"/>
          </a:p>
        </p:txBody>
      </p:sp>
      <p:pic>
        <p:nvPicPr>
          <p:cNvPr id="4100" name="Picture 4"/>
          <p:cNvPicPr>
            <a:picLocks noChangeAspect="1" noChangeArrowheads="1"/>
          </p:cNvPicPr>
          <p:nvPr/>
        </p:nvPicPr>
        <p:blipFill>
          <a:blip r:embed="rId3" cstate="print"/>
          <a:srcRect/>
          <a:stretch>
            <a:fillRect/>
          </a:stretch>
        </p:blipFill>
        <p:spPr bwMode="auto">
          <a:xfrm>
            <a:off x="7359650" y="5286375"/>
            <a:ext cx="1784350" cy="1571625"/>
          </a:xfrm>
          <a:prstGeom prst="rect">
            <a:avLst/>
          </a:prstGeom>
          <a:noFill/>
          <a:ln w="9525">
            <a:noFill/>
            <a:miter lim="800000"/>
            <a:headEnd/>
            <a:tailEnd/>
          </a:ln>
          <a:effectLst/>
        </p:spPr>
      </p:pic>
      <p:sp>
        <p:nvSpPr>
          <p:cNvPr id="7" name="TextBox 6"/>
          <p:cNvSpPr txBox="1"/>
          <p:nvPr/>
        </p:nvSpPr>
        <p:spPr>
          <a:xfrm>
            <a:off x="3657600" y="6243935"/>
            <a:ext cx="5486400" cy="461665"/>
          </a:xfrm>
          <a:prstGeom prst="rect">
            <a:avLst/>
          </a:prstGeom>
          <a:noFill/>
        </p:spPr>
        <p:txBody>
          <a:bodyPr wrap="square" rtlCol="0">
            <a:spAutoFit/>
          </a:bodyPr>
          <a:lstStyle/>
          <a:p>
            <a:r>
              <a:rPr lang="en-US" sz="1200" dirty="0" err="1" smtClean="0">
                <a:solidFill>
                  <a:schemeClr val="bg1"/>
                </a:solidFill>
              </a:rPr>
              <a:t>Bondy</a:t>
            </a:r>
            <a:r>
              <a:rPr lang="en-US" sz="1200" dirty="0" smtClean="0">
                <a:solidFill>
                  <a:schemeClr val="bg1"/>
                </a:solidFill>
              </a:rPr>
              <a:t>, A., &amp; Frost, L. (2001). </a:t>
            </a:r>
            <a:r>
              <a:rPr lang="en-US" sz="1200" i="1" dirty="0" smtClean="0">
                <a:solidFill>
                  <a:schemeClr val="bg1"/>
                </a:solidFill>
              </a:rPr>
              <a:t>A picture's worth: PECS and other visual </a:t>
            </a:r>
            <a:r>
              <a:rPr lang="en-US" sz="1200" dirty="0" smtClean="0">
                <a:solidFill>
                  <a:schemeClr val="bg1"/>
                </a:solidFill>
              </a:rPr>
              <a:t/>
            </a:r>
            <a:br>
              <a:rPr lang="en-US" sz="1200" dirty="0" smtClean="0">
                <a:solidFill>
                  <a:schemeClr val="bg1"/>
                </a:solidFill>
              </a:rPr>
            </a:br>
            <a:r>
              <a:rPr lang="en-US" sz="1200" dirty="0" smtClean="0">
                <a:solidFill>
                  <a:schemeClr val="bg1"/>
                </a:solidFill>
              </a:rPr>
              <a:t>     </a:t>
            </a:r>
            <a:r>
              <a:rPr lang="en-US" sz="1200" i="1" dirty="0" smtClean="0">
                <a:solidFill>
                  <a:schemeClr val="bg1"/>
                </a:solidFill>
              </a:rPr>
              <a:t>communication strategies in autism</a:t>
            </a:r>
            <a:r>
              <a:rPr lang="en-US" sz="1200" dirty="0" smtClean="0">
                <a:solidFill>
                  <a:schemeClr val="bg1"/>
                </a:solidFill>
              </a:rPr>
              <a:t>. Bethesda, MD: Woodbine Hou</a:t>
            </a:r>
            <a:r>
              <a:rPr lang="en-US" sz="1200" dirty="0" smtClean="0"/>
              <a:t>se. </a:t>
            </a:r>
            <a:endParaRPr lang="en-US" sz="1200" dirty="0">
              <a:solidFill>
                <a:schemeClr val="bg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smtClean="0"/>
              <a:t>AAC Techniques</a:t>
            </a:r>
          </a:p>
        </p:txBody>
      </p:sp>
      <p:sp>
        <p:nvSpPr>
          <p:cNvPr id="5123" name="Rectangle 3"/>
          <p:cNvSpPr>
            <a:spLocks noGrp="1" noChangeArrowheads="1"/>
          </p:cNvSpPr>
          <p:nvPr>
            <p:ph type="body" sz="half" idx="1"/>
          </p:nvPr>
        </p:nvSpPr>
        <p:spPr>
          <a:xfrm>
            <a:off x="685800" y="1981200"/>
            <a:ext cx="7848600" cy="4114800"/>
          </a:xfrm>
        </p:spPr>
        <p:txBody>
          <a:bodyPr/>
          <a:lstStyle/>
          <a:p>
            <a:pPr marL="514350" indent="-514350"/>
            <a:r>
              <a:rPr lang="en-US" dirty="0" smtClean="0"/>
              <a:t>Low Tech</a:t>
            </a:r>
          </a:p>
          <a:p>
            <a:pPr marL="914400" lvl="1" indent="-514350"/>
            <a:r>
              <a:rPr lang="en-US" dirty="0" smtClean="0"/>
              <a:t>Non-electronic</a:t>
            </a:r>
          </a:p>
          <a:p>
            <a:pPr marL="1314450" lvl="2" indent="-514350"/>
            <a:r>
              <a:rPr lang="en-US" dirty="0" smtClean="0"/>
              <a:t>Communication books</a:t>
            </a:r>
          </a:p>
          <a:p>
            <a:pPr marL="1314450" lvl="2" indent="-514350"/>
            <a:r>
              <a:rPr lang="en-US" dirty="0" smtClean="0"/>
              <a:t>Communication boards</a:t>
            </a:r>
          </a:p>
          <a:p>
            <a:pPr marL="1314450" lvl="2" indent="-514350"/>
            <a:r>
              <a:rPr lang="en-US" dirty="0" smtClean="0"/>
              <a:t>Communication wallets</a:t>
            </a:r>
          </a:p>
          <a:p>
            <a:pPr marL="1314450" lvl="2" indent="-514350"/>
            <a:r>
              <a:rPr lang="en-US" dirty="0" smtClean="0"/>
              <a:t>Fanny backs</a:t>
            </a:r>
          </a:p>
          <a:p>
            <a:pPr marL="1314450" lvl="2" indent="-514350"/>
            <a:r>
              <a:rPr lang="en-US" dirty="0" smtClean="0"/>
              <a:t>Date-books</a:t>
            </a:r>
          </a:p>
          <a:p>
            <a:pPr marL="1314450" lvl="2" indent="-514350"/>
            <a:r>
              <a:rPr lang="en-US" dirty="0" smtClean="0"/>
              <a:t>Notepads</a:t>
            </a:r>
          </a:p>
          <a:p>
            <a:pPr marL="1314450" lvl="2" indent="-514350"/>
            <a:r>
              <a:rPr lang="en-US" dirty="0" smtClean="0"/>
              <a:t>Post-it notes</a:t>
            </a:r>
          </a:p>
          <a:p>
            <a:pPr marL="514350" indent="-514350">
              <a:buNone/>
            </a:pPr>
            <a:endParaRPr lang="en-US" dirty="0" smtClean="0"/>
          </a:p>
        </p:txBody>
      </p:sp>
      <p:pic>
        <p:nvPicPr>
          <p:cNvPr id="5125" name="Picture 5"/>
          <p:cNvPicPr>
            <a:picLocks noChangeAspect="1" noChangeArrowheads="1"/>
          </p:cNvPicPr>
          <p:nvPr/>
        </p:nvPicPr>
        <p:blipFill>
          <a:blip r:embed="rId3" cstate="print"/>
          <a:srcRect/>
          <a:stretch>
            <a:fillRect/>
          </a:stretch>
        </p:blipFill>
        <p:spPr bwMode="auto">
          <a:xfrm>
            <a:off x="0" y="5397500"/>
            <a:ext cx="1774825" cy="1460500"/>
          </a:xfrm>
          <a:prstGeom prst="rect">
            <a:avLst/>
          </a:prstGeom>
          <a:noFill/>
          <a:ln w="9525">
            <a:noFill/>
            <a:miter lim="800000"/>
            <a:headEnd/>
            <a:tailEnd/>
          </a:ln>
          <a:effectLst/>
        </p:spPr>
      </p:pic>
      <p:sp>
        <p:nvSpPr>
          <p:cNvPr id="6" name="TextBox 5"/>
          <p:cNvSpPr txBox="1"/>
          <p:nvPr/>
        </p:nvSpPr>
        <p:spPr>
          <a:xfrm>
            <a:off x="3657600" y="6243935"/>
            <a:ext cx="5486400" cy="461665"/>
          </a:xfrm>
          <a:prstGeom prst="rect">
            <a:avLst/>
          </a:prstGeom>
          <a:noFill/>
        </p:spPr>
        <p:txBody>
          <a:bodyPr wrap="square" rtlCol="0">
            <a:spAutoFit/>
          </a:bodyPr>
          <a:lstStyle/>
          <a:p>
            <a:r>
              <a:rPr lang="en-US" sz="1200" dirty="0" err="1" smtClean="0">
                <a:solidFill>
                  <a:schemeClr val="bg1"/>
                </a:solidFill>
              </a:rPr>
              <a:t>Bondy</a:t>
            </a:r>
            <a:r>
              <a:rPr lang="en-US" sz="1200" dirty="0" smtClean="0">
                <a:solidFill>
                  <a:schemeClr val="bg1"/>
                </a:solidFill>
              </a:rPr>
              <a:t>, A., &amp; Frost, L. (2001). </a:t>
            </a:r>
            <a:r>
              <a:rPr lang="en-US" sz="1200" i="1" dirty="0" smtClean="0">
                <a:solidFill>
                  <a:schemeClr val="bg1"/>
                </a:solidFill>
              </a:rPr>
              <a:t>A picture's worth: PECS and other visual </a:t>
            </a:r>
            <a:r>
              <a:rPr lang="en-US" sz="1200" dirty="0" smtClean="0">
                <a:solidFill>
                  <a:schemeClr val="bg1"/>
                </a:solidFill>
              </a:rPr>
              <a:t/>
            </a:r>
            <a:br>
              <a:rPr lang="en-US" sz="1200" dirty="0" smtClean="0">
                <a:solidFill>
                  <a:schemeClr val="bg1"/>
                </a:solidFill>
              </a:rPr>
            </a:br>
            <a:r>
              <a:rPr lang="en-US" sz="1200" dirty="0" smtClean="0">
                <a:solidFill>
                  <a:schemeClr val="bg1"/>
                </a:solidFill>
              </a:rPr>
              <a:t>     </a:t>
            </a:r>
            <a:r>
              <a:rPr lang="en-US" sz="1200" i="1" dirty="0" smtClean="0">
                <a:solidFill>
                  <a:schemeClr val="bg1"/>
                </a:solidFill>
              </a:rPr>
              <a:t>communication strategies in autism</a:t>
            </a:r>
            <a:r>
              <a:rPr lang="en-US" sz="1200" dirty="0" smtClean="0">
                <a:solidFill>
                  <a:schemeClr val="bg1"/>
                </a:solidFill>
              </a:rPr>
              <a:t>. Bethesda, MD: Woodbine Hou</a:t>
            </a:r>
            <a:r>
              <a:rPr lang="en-US" sz="1200" dirty="0" smtClean="0"/>
              <a:t>se. </a:t>
            </a:r>
            <a:endParaRPr lang="en-US" sz="1200" dirty="0">
              <a:solidFill>
                <a:schemeClr val="bg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smtClean="0"/>
              <a:t>AAC Techniques</a:t>
            </a:r>
          </a:p>
        </p:txBody>
      </p:sp>
      <p:sp>
        <p:nvSpPr>
          <p:cNvPr id="5123" name="Rectangle 3"/>
          <p:cNvSpPr>
            <a:spLocks noGrp="1" noChangeArrowheads="1"/>
          </p:cNvSpPr>
          <p:nvPr>
            <p:ph type="body" sz="half" idx="1"/>
          </p:nvPr>
        </p:nvSpPr>
        <p:spPr>
          <a:xfrm>
            <a:off x="685800" y="1981200"/>
            <a:ext cx="7848600" cy="4114800"/>
          </a:xfrm>
        </p:spPr>
        <p:txBody>
          <a:bodyPr/>
          <a:lstStyle/>
          <a:p>
            <a:pPr marL="514350" indent="-514350"/>
            <a:r>
              <a:rPr lang="en-US" dirty="0" smtClean="0"/>
              <a:t>High Tech</a:t>
            </a:r>
          </a:p>
          <a:p>
            <a:pPr marL="914400" lvl="1" indent="-514350"/>
            <a:r>
              <a:rPr lang="en-US" dirty="0" smtClean="0"/>
              <a:t>Electronic – requires external power source</a:t>
            </a:r>
          </a:p>
          <a:p>
            <a:pPr marL="1314450" lvl="2" indent="-514350"/>
            <a:r>
              <a:rPr lang="en-US" dirty="0" err="1" smtClean="0"/>
              <a:t>BIGmack</a:t>
            </a:r>
            <a:endParaRPr lang="en-US" dirty="0" smtClean="0"/>
          </a:p>
          <a:p>
            <a:pPr marL="1314450" lvl="2" indent="-514350"/>
            <a:r>
              <a:rPr lang="en-US" dirty="0" err="1" smtClean="0"/>
              <a:t>AlphaTalker</a:t>
            </a:r>
            <a:endParaRPr lang="en-US" dirty="0" smtClean="0"/>
          </a:p>
          <a:p>
            <a:pPr marL="1314450" lvl="2" indent="-514350"/>
            <a:r>
              <a:rPr lang="en-US" dirty="0" err="1" smtClean="0"/>
              <a:t>Digivox</a:t>
            </a:r>
            <a:endParaRPr lang="en-US" dirty="0" smtClean="0"/>
          </a:p>
          <a:p>
            <a:pPr marL="1314450" lvl="2" indent="-514350"/>
            <a:r>
              <a:rPr lang="en-US" dirty="0" smtClean="0"/>
              <a:t>Speaking Dynamically</a:t>
            </a:r>
          </a:p>
          <a:p>
            <a:pPr marL="1314450" lvl="2" indent="-514350"/>
            <a:r>
              <a:rPr lang="en-US" dirty="0" smtClean="0"/>
              <a:t>Computer</a:t>
            </a:r>
          </a:p>
          <a:p>
            <a:pPr marL="1314450" lvl="2" indent="-514350"/>
            <a:r>
              <a:rPr lang="en-US" dirty="0" smtClean="0"/>
              <a:t>PDA</a:t>
            </a:r>
          </a:p>
          <a:p>
            <a:pPr marL="1314450" lvl="2" indent="-514350"/>
            <a:r>
              <a:rPr lang="en-US" dirty="0" err="1" smtClean="0"/>
              <a:t>iPad</a:t>
            </a:r>
            <a:r>
              <a:rPr lang="en-US" dirty="0" smtClean="0"/>
              <a:t>, iPod touch, </a:t>
            </a:r>
            <a:r>
              <a:rPr lang="en-US" dirty="0" err="1" smtClean="0"/>
              <a:t>iPhone</a:t>
            </a:r>
            <a:endParaRPr lang="en-US" dirty="0" smtClean="0"/>
          </a:p>
          <a:p>
            <a:pPr marL="514350" indent="-514350">
              <a:buNone/>
            </a:pPr>
            <a:endParaRPr lang="en-US" dirty="0" smtClean="0"/>
          </a:p>
        </p:txBody>
      </p:sp>
      <p:pic>
        <p:nvPicPr>
          <p:cNvPr id="5125" name="Picture 5"/>
          <p:cNvPicPr>
            <a:picLocks noChangeAspect="1" noChangeArrowheads="1"/>
          </p:cNvPicPr>
          <p:nvPr/>
        </p:nvPicPr>
        <p:blipFill>
          <a:blip r:embed="rId3" cstate="print"/>
          <a:srcRect/>
          <a:stretch>
            <a:fillRect/>
          </a:stretch>
        </p:blipFill>
        <p:spPr bwMode="auto">
          <a:xfrm>
            <a:off x="0" y="5397500"/>
            <a:ext cx="1774825" cy="1460500"/>
          </a:xfrm>
          <a:prstGeom prst="rect">
            <a:avLst/>
          </a:prstGeom>
          <a:noFill/>
          <a:ln w="9525">
            <a:noFill/>
            <a:miter lim="800000"/>
            <a:headEnd/>
            <a:tailEnd/>
          </a:ln>
          <a:effectLst/>
        </p:spPr>
      </p:pic>
      <p:sp>
        <p:nvSpPr>
          <p:cNvPr id="6" name="TextBox 5"/>
          <p:cNvSpPr txBox="1"/>
          <p:nvPr/>
        </p:nvSpPr>
        <p:spPr>
          <a:xfrm>
            <a:off x="3657600" y="6243935"/>
            <a:ext cx="5486400" cy="461665"/>
          </a:xfrm>
          <a:prstGeom prst="rect">
            <a:avLst/>
          </a:prstGeom>
          <a:noFill/>
        </p:spPr>
        <p:txBody>
          <a:bodyPr wrap="square" rtlCol="0">
            <a:spAutoFit/>
          </a:bodyPr>
          <a:lstStyle/>
          <a:p>
            <a:r>
              <a:rPr lang="en-US" sz="1200" dirty="0" err="1" smtClean="0">
                <a:solidFill>
                  <a:schemeClr val="bg1"/>
                </a:solidFill>
              </a:rPr>
              <a:t>Bondy</a:t>
            </a:r>
            <a:r>
              <a:rPr lang="en-US" sz="1200" dirty="0" smtClean="0">
                <a:solidFill>
                  <a:schemeClr val="bg1"/>
                </a:solidFill>
              </a:rPr>
              <a:t>, A., &amp; Frost, L. (2001). </a:t>
            </a:r>
            <a:r>
              <a:rPr lang="en-US" sz="1200" i="1" dirty="0" smtClean="0">
                <a:solidFill>
                  <a:schemeClr val="bg1"/>
                </a:solidFill>
              </a:rPr>
              <a:t>A picture's worth: PECS and other visual </a:t>
            </a:r>
            <a:r>
              <a:rPr lang="en-US" sz="1200" dirty="0" smtClean="0">
                <a:solidFill>
                  <a:schemeClr val="bg1"/>
                </a:solidFill>
              </a:rPr>
              <a:t/>
            </a:r>
            <a:br>
              <a:rPr lang="en-US" sz="1200" dirty="0" smtClean="0">
                <a:solidFill>
                  <a:schemeClr val="bg1"/>
                </a:solidFill>
              </a:rPr>
            </a:br>
            <a:r>
              <a:rPr lang="en-US" sz="1200" dirty="0" smtClean="0">
                <a:solidFill>
                  <a:schemeClr val="bg1"/>
                </a:solidFill>
              </a:rPr>
              <a:t>     </a:t>
            </a:r>
            <a:r>
              <a:rPr lang="en-US" sz="1200" i="1" dirty="0" smtClean="0">
                <a:solidFill>
                  <a:schemeClr val="bg1"/>
                </a:solidFill>
              </a:rPr>
              <a:t>communication strategies in autism</a:t>
            </a:r>
            <a:r>
              <a:rPr lang="en-US" sz="1200" dirty="0" smtClean="0">
                <a:solidFill>
                  <a:schemeClr val="bg1"/>
                </a:solidFill>
              </a:rPr>
              <a:t>. Bethesda, MD: Woodbine Hou</a:t>
            </a:r>
            <a:r>
              <a:rPr lang="en-US" sz="1200" dirty="0" smtClean="0"/>
              <a:t>se. </a:t>
            </a:r>
            <a:endParaRPr lang="en-US" sz="1200"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smtClean="0"/>
              <a:t>Communication</a:t>
            </a:r>
            <a:endParaRPr lang="en-US" dirty="0"/>
          </a:p>
        </p:txBody>
      </p:sp>
      <p:sp>
        <p:nvSpPr>
          <p:cNvPr id="4099" name="Rectangle 3"/>
          <p:cNvSpPr>
            <a:spLocks noGrp="1" noChangeArrowheads="1"/>
          </p:cNvSpPr>
          <p:nvPr>
            <p:ph type="body" idx="1"/>
          </p:nvPr>
        </p:nvSpPr>
        <p:spPr/>
        <p:txBody>
          <a:bodyPr/>
          <a:lstStyle/>
          <a:p>
            <a:r>
              <a:rPr lang="en-US" dirty="0" smtClean="0"/>
              <a:t>There are two basic purposes for communicating</a:t>
            </a:r>
          </a:p>
          <a:p>
            <a:pPr lvl="1"/>
            <a:r>
              <a:rPr lang="en-US" dirty="0" smtClean="0"/>
              <a:t>Requesting</a:t>
            </a:r>
          </a:p>
          <a:p>
            <a:pPr lvl="1"/>
            <a:r>
              <a:rPr lang="en-US" dirty="0" smtClean="0"/>
              <a:t>Commenting</a:t>
            </a:r>
            <a:endParaRPr lang="en-US" dirty="0"/>
          </a:p>
          <a:p>
            <a:pPr lvl="1"/>
            <a:endParaRPr lang="en-US" dirty="0" smtClean="0"/>
          </a:p>
          <a:p>
            <a:pPr lvl="1">
              <a:buNone/>
            </a:pPr>
            <a:endParaRPr lang="en-US" dirty="0" smtClean="0"/>
          </a:p>
        </p:txBody>
      </p:sp>
      <p:pic>
        <p:nvPicPr>
          <p:cNvPr id="4100" name="Picture 4"/>
          <p:cNvPicPr>
            <a:picLocks noChangeAspect="1" noChangeArrowheads="1"/>
          </p:cNvPicPr>
          <p:nvPr/>
        </p:nvPicPr>
        <p:blipFill>
          <a:blip r:embed="rId3" cstate="print"/>
          <a:srcRect/>
          <a:stretch>
            <a:fillRect/>
          </a:stretch>
        </p:blipFill>
        <p:spPr bwMode="auto">
          <a:xfrm>
            <a:off x="7359650" y="5286375"/>
            <a:ext cx="1784350" cy="1571625"/>
          </a:xfrm>
          <a:prstGeom prst="rect">
            <a:avLst/>
          </a:prstGeom>
          <a:noFill/>
          <a:ln w="9525">
            <a:noFill/>
            <a:miter lim="800000"/>
            <a:headEnd/>
            <a:tailEnd/>
          </a:ln>
          <a:effectLst/>
        </p:spPr>
      </p:pic>
      <p:sp>
        <p:nvSpPr>
          <p:cNvPr id="5" name="TextBox 4"/>
          <p:cNvSpPr txBox="1"/>
          <p:nvPr/>
        </p:nvSpPr>
        <p:spPr>
          <a:xfrm>
            <a:off x="2743200" y="6182380"/>
            <a:ext cx="6096000" cy="523220"/>
          </a:xfrm>
          <a:prstGeom prst="rect">
            <a:avLst/>
          </a:prstGeom>
          <a:noFill/>
        </p:spPr>
        <p:txBody>
          <a:bodyPr wrap="square" rtlCol="0">
            <a:spAutoFit/>
          </a:bodyPr>
          <a:lstStyle/>
          <a:p>
            <a:pPr marL="0" lvl="1"/>
            <a:r>
              <a:rPr lang="en-US" sz="1400" dirty="0" err="1" smtClean="0">
                <a:solidFill>
                  <a:schemeClr val="bg1"/>
                </a:solidFill>
              </a:rPr>
              <a:t>Bondy</a:t>
            </a:r>
            <a:r>
              <a:rPr lang="en-US" sz="1400" dirty="0" smtClean="0">
                <a:solidFill>
                  <a:schemeClr val="bg1"/>
                </a:solidFill>
              </a:rPr>
              <a:t>, A. S., &amp; </a:t>
            </a:r>
            <a:r>
              <a:rPr lang="en-US" sz="1400" dirty="0" err="1" smtClean="0">
                <a:solidFill>
                  <a:schemeClr val="bg1"/>
                </a:solidFill>
              </a:rPr>
              <a:t>Sulzer-Azaroff</a:t>
            </a:r>
            <a:r>
              <a:rPr lang="en-US" sz="1400" dirty="0" smtClean="0">
                <a:solidFill>
                  <a:schemeClr val="bg1"/>
                </a:solidFill>
              </a:rPr>
              <a:t>, B. (2002). </a:t>
            </a:r>
            <a:r>
              <a:rPr lang="en-US" sz="1400" i="1" dirty="0" smtClean="0">
                <a:solidFill>
                  <a:schemeClr val="bg1"/>
                </a:solidFill>
              </a:rPr>
              <a:t>The pyramid approach to education in </a:t>
            </a:r>
            <a:r>
              <a:rPr lang="en-US" sz="1400" dirty="0" smtClean="0">
                <a:solidFill>
                  <a:schemeClr val="bg1"/>
                </a:solidFill>
              </a:rPr>
              <a:t/>
            </a:r>
            <a:br>
              <a:rPr lang="en-US" sz="1400" dirty="0" smtClean="0">
                <a:solidFill>
                  <a:schemeClr val="bg1"/>
                </a:solidFill>
              </a:rPr>
            </a:br>
            <a:r>
              <a:rPr lang="en-US" sz="1400" dirty="0" smtClean="0">
                <a:solidFill>
                  <a:schemeClr val="bg1"/>
                </a:solidFill>
              </a:rPr>
              <a:t>     </a:t>
            </a:r>
            <a:r>
              <a:rPr lang="en-US" sz="1400" i="1" dirty="0" smtClean="0">
                <a:solidFill>
                  <a:schemeClr val="bg1"/>
                </a:solidFill>
              </a:rPr>
              <a:t>autism</a:t>
            </a:r>
            <a:r>
              <a:rPr lang="en-US" sz="1400" dirty="0" smtClean="0">
                <a:solidFill>
                  <a:schemeClr val="bg1"/>
                </a:solidFill>
              </a:rPr>
              <a:t>. Newark, DE: Pyramid Educational Products.</a:t>
            </a:r>
            <a:endParaRPr lang="en-US" sz="1400"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smtClean="0"/>
              <a:t>Communication</a:t>
            </a:r>
          </a:p>
        </p:txBody>
      </p:sp>
      <p:sp>
        <p:nvSpPr>
          <p:cNvPr id="5" name="Content Placeholder 4"/>
          <p:cNvSpPr>
            <a:spLocks noGrp="1"/>
          </p:cNvSpPr>
          <p:nvPr>
            <p:ph sz="half" idx="1"/>
          </p:nvPr>
        </p:nvSpPr>
        <p:spPr/>
        <p:txBody>
          <a:bodyPr/>
          <a:lstStyle/>
          <a:p>
            <a:r>
              <a:rPr lang="en-US" dirty="0" smtClean="0"/>
              <a:t>Requesting</a:t>
            </a:r>
          </a:p>
          <a:p>
            <a:pPr lvl="1"/>
            <a:r>
              <a:rPr lang="en-US" dirty="0" smtClean="0"/>
              <a:t>Behavior  directed to another person, who then provides some reinforcing outcome to the person doing the communicating.</a:t>
            </a:r>
            <a:endParaRPr lang="en-US" dirty="0"/>
          </a:p>
        </p:txBody>
      </p:sp>
      <p:sp>
        <p:nvSpPr>
          <p:cNvPr id="6" name="Content Placeholder 5"/>
          <p:cNvSpPr>
            <a:spLocks noGrp="1"/>
          </p:cNvSpPr>
          <p:nvPr>
            <p:ph sz="half" idx="2"/>
          </p:nvPr>
        </p:nvSpPr>
        <p:spPr/>
        <p:txBody>
          <a:bodyPr/>
          <a:lstStyle/>
          <a:p>
            <a:r>
              <a:rPr lang="en-US" dirty="0" smtClean="0"/>
              <a:t>Commenting</a:t>
            </a:r>
          </a:p>
          <a:p>
            <a:pPr lvl="1"/>
            <a:r>
              <a:rPr lang="en-US" dirty="0" smtClean="0"/>
              <a:t>A request for acknowledgement  (i.e., attention, social response) about something the communicator is seeing.</a:t>
            </a:r>
            <a:endParaRPr lang="en-US" dirty="0"/>
          </a:p>
        </p:txBody>
      </p:sp>
      <p:pic>
        <p:nvPicPr>
          <p:cNvPr id="5125" name="Picture 5"/>
          <p:cNvPicPr>
            <a:picLocks noChangeAspect="1" noChangeArrowheads="1"/>
          </p:cNvPicPr>
          <p:nvPr/>
        </p:nvPicPr>
        <p:blipFill>
          <a:blip r:embed="rId3" cstate="print"/>
          <a:srcRect/>
          <a:stretch>
            <a:fillRect/>
          </a:stretch>
        </p:blipFill>
        <p:spPr bwMode="auto">
          <a:xfrm>
            <a:off x="0" y="5397500"/>
            <a:ext cx="1774825" cy="1460500"/>
          </a:xfrm>
          <a:prstGeom prst="rect">
            <a:avLst/>
          </a:prstGeom>
          <a:noFill/>
          <a:ln w="9525">
            <a:noFill/>
            <a:miter lim="800000"/>
            <a:headEnd/>
            <a:tailEnd/>
          </a:ln>
          <a:effectLst/>
        </p:spPr>
      </p:pic>
      <p:sp>
        <p:nvSpPr>
          <p:cNvPr id="7" name="TextBox 6"/>
          <p:cNvSpPr txBox="1"/>
          <p:nvPr/>
        </p:nvSpPr>
        <p:spPr>
          <a:xfrm>
            <a:off x="2743200" y="6019800"/>
            <a:ext cx="6096000" cy="523220"/>
          </a:xfrm>
          <a:prstGeom prst="rect">
            <a:avLst/>
          </a:prstGeom>
          <a:noFill/>
        </p:spPr>
        <p:txBody>
          <a:bodyPr wrap="square" rtlCol="0">
            <a:spAutoFit/>
          </a:bodyPr>
          <a:lstStyle/>
          <a:p>
            <a:pPr marL="0" lvl="1"/>
            <a:r>
              <a:rPr lang="en-US" sz="1400" dirty="0" err="1" smtClean="0">
                <a:solidFill>
                  <a:schemeClr val="bg1"/>
                </a:solidFill>
              </a:rPr>
              <a:t>Bondy</a:t>
            </a:r>
            <a:r>
              <a:rPr lang="en-US" sz="1400" dirty="0" smtClean="0">
                <a:solidFill>
                  <a:schemeClr val="bg1"/>
                </a:solidFill>
              </a:rPr>
              <a:t>, A. S., &amp; </a:t>
            </a:r>
            <a:r>
              <a:rPr lang="en-US" sz="1400" dirty="0" err="1" smtClean="0">
                <a:solidFill>
                  <a:schemeClr val="bg1"/>
                </a:solidFill>
              </a:rPr>
              <a:t>Sulzer-Azaroff</a:t>
            </a:r>
            <a:r>
              <a:rPr lang="en-US" sz="1400" dirty="0" smtClean="0">
                <a:solidFill>
                  <a:schemeClr val="bg1"/>
                </a:solidFill>
              </a:rPr>
              <a:t>, B. (2002). </a:t>
            </a:r>
            <a:r>
              <a:rPr lang="en-US" sz="1400" i="1" dirty="0" smtClean="0">
                <a:solidFill>
                  <a:schemeClr val="bg1"/>
                </a:solidFill>
              </a:rPr>
              <a:t>The pyramid approach to education in </a:t>
            </a:r>
            <a:r>
              <a:rPr lang="en-US" sz="1400" dirty="0" smtClean="0">
                <a:solidFill>
                  <a:schemeClr val="bg1"/>
                </a:solidFill>
              </a:rPr>
              <a:t/>
            </a:r>
            <a:br>
              <a:rPr lang="en-US" sz="1400" dirty="0" smtClean="0">
                <a:solidFill>
                  <a:schemeClr val="bg1"/>
                </a:solidFill>
              </a:rPr>
            </a:br>
            <a:r>
              <a:rPr lang="en-US" sz="1400" dirty="0" smtClean="0">
                <a:solidFill>
                  <a:schemeClr val="bg1"/>
                </a:solidFill>
              </a:rPr>
              <a:t>     </a:t>
            </a:r>
            <a:r>
              <a:rPr lang="en-US" sz="1400" i="1" dirty="0" smtClean="0">
                <a:solidFill>
                  <a:schemeClr val="bg1"/>
                </a:solidFill>
              </a:rPr>
              <a:t>autism</a:t>
            </a:r>
            <a:r>
              <a:rPr lang="en-US" sz="1400" dirty="0" smtClean="0">
                <a:solidFill>
                  <a:schemeClr val="bg1"/>
                </a:solidFill>
              </a:rPr>
              <a:t>. Newark, DE: Pyramid Educational Products.</a:t>
            </a:r>
            <a:endParaRPr lang="en-US" sz="1400"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smtClean="0"/>
              <a:t>Communication Skills</a:t>
            </a:r>
            <a:endParaRPr lang="en-US" dirty="0"/>
          </a:p>
        </p:txBody>
      </p:sp>
      <p:sp>
        <p:nvSpPr>
          <p:cNvPr id="7171" name="Rectangle 3"/>
          <p:cNvSpPr>
            <a:spLocks noGrp="1" noChangeArrowheads="1"/>
          </p:cNvSpPr>
          <p:nvPr>
            <p:ph type="body" idx="1"/>
          </p:nvPr>
        </p:nvSpPr>
        <p:spPr>
          <a:xfrm>
            <a:off x="685800" y="1676400"/>
            <a:ext cx="7772400" cy="4419600"/>
          </a:xfrm>
        </p:spPr>
        <p:txBody>
          <a:bodyPr/>
          <a:lstStyle/>
          <a:p>
            <a:r>
              <a:rPr lang="en-US" sz="2800" dirty="0" smtClean="0"/>
              <a:t>The function of the communicative act</a:t>
            </a:r>
          </a:p>
          <a:p>
            <a:r>
              <a:rPr lang="en-US" sz="2800" dirty="0" smtClean="0"/>
              <a:t>Teaching for generalization</a:t>
            </a:r>
          </a:p>
          <a:p>
            <a:r>
              <a:rPr lang="en-US" sz="2800" dirty="0" smtClean="0"/>
              <a:t>Potentially effective modalities</a:t>
            </a:r>
          </a:p>
          <a:p>
            <a:r>
              <a:rPr lang="en-US" sz="2800" dirty="0" smtClean="0"/>
              <a:t>Addressing the most basic critical communicative receptive and expressive functions</a:t>
            </a:r>
          </a:p>
          <a:p>
            <a:r>
              <a:rPr lang="en-US" sz="2800" dirty="0" smtClean="0"/>
              <a:t>“Talking” about emotions</a:t>
            </a:r>
          </a:p>
          <a:p>
            <a:r>
              <a:rPr lang="en-US" sz="2800" dirty="0" smtClean="0"/>
              <a:t>Interacting with others in a socially acceptable way</a:t>
            </a:r>
            <a:endParaRPr lang="en-US" sz="2800" dirty="0"/>
          </a:p>
        </p:txBody>
      </p:sp>
      <p:pic>
        <p:nvPicPr>
          <p:cNvPr id="7172" name="Picture 4"/>
          <p:cNvPicPr>
            <a:picLocks noChangeAspect="1" noChangeArrowheads="1"/>
          </p:cNvPicPr>
          <p:nvPr/>
        </p:nvPicPr>
        <p:blipFill>
          <a:blip r:embed="rId3" cstate="print"/>
          <a:srcRect/>
          <a:stretch>
            <a:fillRect/>
          </a:stretch>
        </p:blipFill>
        <p:spPr bwMode="auto">
          <a:xfrm>
            <a:off x="7350125" y="0"/>
            <a:ext cx="1793875" cy="1692275"/>
          </a:xfrm>
          <a:prstGeom prst="rect">
            <a:avLst/>
          </a:prstGeom>
          <a:noFill/>
          <a:ln w="9525">
            <a:noFill/>
            <a:miter lim="800000"/>
            <a:headEnd/>
            <a:tailEnd/>
          </a:ln>
          <a:effectLst/>
        </p:spPr>
      </p:pic>
      <p:sp>
        <p:nvSpPr>
          <p:cNvPr id="5" name="TextBox 4"/>
          <p:cNvSpPr txBox="1"/>
          <p:nvPr/>
        </p:nvSpPr>
        <p:spPr>
          <a:xfrm>
            <a:off x="2743200" y="6172200"/>
            <a:ext cx="6096000" cy="523220"/>
          </a:xfrm>
          <a:prstGeom prst="rect">
            <a:avLst/>
          </a:prstGeom>
          <a:noFill/>
        </p:spPr>
        <p:txBody>
          <a:bodyPr wrap="square" rtlCol="0">
            <a:spAutoFit/>
          </a:bodyPr>
          <a:lstStyle/>
          <a:p>
            <a:pPr marL="0" lvl="1"/>
            <a:r>
              <a:rPr lang="en-US" sz="1400" dirty="0" err="1" smtClean="0">
                <a:solidFill>
                  <a:schemeClr val="bg1"/>
                </a:solidFill>
              </a:rPr>
              <a:t>Bondy</a:t>
            </a:r>
            <a:r>
              <a:rPr lang="en-US" sz="1400" dirty="0" smtClean="0">
                <a:solidFill>
                  <a:schemeClr val="bg1"/>
                </a:solidFill>
              </a:rPr>
              <a:t>, A. S., &amp; </a:t>
            </a:r>
            <a:r>
              <a:rPr lang="en-US" sz="1400" dirty="0" err="1" smtClean="0">
                <a:solidFill>
                  <a:schemeClr val="bg1"/>
                </a:solidFill>
              </a:rPr>
              <a:t>Sulzer-Azaroff</a:t>
            </a:r>
            <a:r>
              <a:rPr lang="en-US" sz="1400" dirty="0" smtClean="0">
                <a:solidFill>
                  <a:schemeClr val="bg1"/>
                </a:solidFill>
              </a:rPr>
              <a:t>, B. (2002). </a:t>
            </a:r>
            <a:r>
              <a:rPr lang="en-US" sz="1400" i="1" dirty="0" smtClean="0">
                <a:solidFill>
                  <a:schemeClr val="bg1"/>
                </a:solidFill>
              </a:rPr>
              <a:t>The pyramid approach to education in </a:t>
            </a:r>
            <a:r>
              <a:rPr lang="en-US" sz="1400" dirty="0" smtClean="0">
                <a:solidFill>
                  <a:schemeClr val="bg1"/>
                </a:solidFill>
              </a:rPr>
              <a:t/>
            </a:r>
            <a:br>
              <a:rPr lang="en-US" sz="1400" dirty="0" smtClean="0">
                <a:solidFill>
                  <a:schemeClr val="bg1"/>
                </a:solidFill>
              </a:rPr>
            </a:br>
            <a:r>
              <a:rPr lang="en-US" sz="1400" dirty="0" smtClean="0">
                <a:solidFill>
                  <a:schemeClr val="bg1"/>
                </a:solidFill>
              </a:rPr>
              <a:t>     </a:t>
            </a:r>
            <a:r>
              <a:rPr lang="en-US" sz="1400" i="1" dirty="0" smtClean="0">
                <a:solidFill>
                  <a:schemeClr val="bg1"/>
                </a:solidFill>
              </a:rPr>
              <a:t>autism</a:t>
            </a:r>
            <a:r>
              <a:rPr lang="en-US" sz="1400" dirty="0" smtClean="0">
                <a:solidFill>
                  <a:schemeClr val="bg1"/>
                </a:solidFill>
              </a:rPr>
              <a:t>. Newark, DE: Pyramid Educational Products.</a:t>
            </a:r>
            <a:endParaRPr lang="en-US" sz="1400"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828800" y="609600"/>
            <a:ext cx="6629400" cy="1143000"/>
          </a:xfrm>
        </p:spPr>
        <p:txBody>
          <a:bodyPr/>
          <a:lstStyle/>
          <a:p>
            <a:pPr algn="l"/>
            <a:r>
              <a:rPr lang="en-US" sz="4000" dirty="0" smtClean="0"/>
              <a:t>The Function of the Communicative Act</a:t>
            </a:r>
            <a:r>
              <a:rPr lang="en-US" dirty="0" smtClean="0"/>
              <a:t/>
            </a:r>
            <a:br>
              <a:rPr lang="en-US" dirty="0" smtClean="0"/>
            </a:br>
            <a:endParaRPr lang="en-US" dirty="0"/>
          </a:p>
        </p:txBody>
      </p:sp>
      <p:sp>
        <p:nvSpPr>
          <p:cNvPr id="8195" name="Rectangle 3"/>
          <p:cNvSpPr>
            <a:spLocks noGrp="1" noChangeArrowheads="1"/>
          </p:cNvSpPr>
          <p:nvPr>
            <p:ph type="body" idx="1"/>
          </p:nvPr>
        </p:nvSpPr>
        <p:spPr/>
        <p:txBody>
          <a:bodyPr/>
          <a:lstStyle/>
          <a:p>
            <a:r>
              <a:rPr lang="en-US" dirty="0" smtClean="0"/>
              <a:t>When teaching a communicative act</a:t>
            </a:r>
          </a:p>
          <a:p>
            <a:pPr lvl="1"/>
            <a:r>
              <a:rPr lang="en-US" dirty="0" smtClean="0"/>
              <a:t>Identify the function</a:t>
            </a:r>
          </a:p>
          <a:p>
            <a:pPr lvl="1"/>
            <a:r>
              <a:rPr lang="en-US" dirty="0" smtClean="0"/>
              <a:t>Expressive</a:t>
            </a:r>
          </a:p>
          <a:p>
            <a:pPr lvl="2"/>
            <a:r>
              <a:rPr lang="en-US" dirty="0" smtClean="0"/>
              <a:t>Initiate to receive a specific outcome</a:t>
            </a:r>
          </a:p>
          <a:p>
            <a:pPr lvl="2"/>
            <a:r>
              <a:rPr lang="en-US" dirty="0" smtClean="0"/>
              <a:t>Child says “popcorn” when they want popcorn</a:t>
            </a:r>
          </a:p>
          <a:p>
            <a:pPr lvl="1"/>
            <a:r>
              <a:rPr lang="en-US" dirty="0" smtClean="0"/>
              <a:t>Receptive</a:t>
            </a:r>
          </a:p>
          <a:p>
            <a:pPr lvl="2"/>
            <a:r>
              <a:rPr lang="en-US" dirty="0" smtClean="0"/>
              <a:t>Following a direction to receive a specific outcome</a:t>
            </a:r>
          </a:p>
          <a:p>
            <a:pPr lvl="2"/>
            <a:r>
              <a:rPr lang="en-US" dirty="0" smtClean="0"/>
              <a:t>Adult directs imitation. Say “popcorn”</a:t>
            </a:r>
          </a:p>
          <a:p>
            <a:pPr lvl="1"/>
            <a:endParaRPr lang="en-US" dirty="0"/>
          </a:p>
        </p:txBody>
      </p:sp>
      <p:pic>
        <p:nvPicPr>
          <p:cNvPr id="8196" name="Picture 4"/>
          <p:cNvPicPr>
            <a:picLocks noChangeAspect="1" noChangeArrowheads="1"/>
          </p:cNvPicPr>
          <p:nvPr/>
        </p:nvPicPr>
        <p:blipFill>
          <a:blip r:embed="rId3" cstate="print"/>
          <a:srcRect/>
          <a:stretch>
            <a:fillRect/>
          </a:stretch>
        </p:blipFill>
        <p:spPr bwMode="auto">
          <a:xfrm>
            <a:off x="0" y="0"/>
            <a:ext cx="1720850" cy="1801813"/>
          </a:xfrm>
          <a:prstGeom prst="rect">
            <a:avLst/>
          </a:prstGeom>
          <a:noFill/>
          <a:ln w="9525">
            <a:noFill/>
            <a:miter lim="800000"/>
            <a:headEnd/>
            <a:tailEnd/>
          </a:ln>
          <a:effectLst/>
        </p:spPr>
      </p:pic>
      <p:sp>
        <p:nvSpPr>
          <p:cNvPr id="5" name="TextBox 4"/>
          <p:cNvSpPr txBox="1"/>
          <p:nvPr/>
        </p:nvSpPr>
        <p:spPr>
          <a:xfrm>
            <a:off x="2743200" y="6258580"/>
            <a:ext cx="6096000" cy="523220"/>
          </a:xfrm>
          <a:prstGeom prst="rect">
            <a:avLst/>
          </a:prstGeom>
          <a:noFill/>
        </p:spPr>
        <p:txBody>
          <a:bodyPr wrap="square" rtlCol="0">
            <a:spAutoFit/>
          </a:bodyPr>
          <a:lstStyle/>
          <a:p>
            <a:pPr marL="0" lvl="1"/>
            <a:r>
              <a:rPr lang="en-US" sz="1400" dirty="0" err="1" smtClean="0">
                <a:solidFill>
                  <a:schemeClr val="bg1"/>
                </a:solidFill>
              </a:rPr>
              <a:t>Bondy</a:t>
            </a:r>
            <a:r>
              <a:rPr lang="en-US" sz="1400" dirty="0" smtClean="0">
                <a:solidFill>
                  <a:schemeClr val="bg1"/>
                </a:solidFill>
              </a:rPr>
              <a:t>, A. S., &amp; </a:t>
            </a:r>
            <a:r>
              <a:rPr lang="en-US" sz="1400" dirty="0" err="1" smtClean="0">
                <a:solidFill>
                  <a:schemeClr val="bg1"/>
                </a:solidFill>
              </a:rPr>
              <a:t>Sulzer-Azaroff</a:t>
            </a:r>
            <a:r>
              <a:rPr lang="en-US" sz="1400" dirty="0" smtClean="0">
                <a:solidFill>
                  <a:schemeClr val="bg1"/>
                </a:solidFill>
              </a:rPr>
              <a:t>, B. (2002). </a:t>
            </a:r>
            <a:r>
              <a:rPr lang="en-US" sz="1400" i="1" dirty="0" smtClean="0">
                <a:solidFill>
                  <a:schemeClr val="bg1"/>
                </a:solidFill>
              </a:rPr>
              <a:t>The pyramid approach to education in </a:t>
            </a:r>
            <a:r>
              <a:rPr lang="en-US" sz="1400" dirty="0" smtClean="0">
                <a:solidFill>
                  <a:schemeClr val="bg1"/>
                </a:solidFill>
              </a:rPr>
              <a:t/>
            </a:r>
            <a:br>
              <a:rPr lang="en-US" sz="1400" dirty="0" smtClean="0">
                <a:solidFill>
                  <a:schemeClr val="bg1"/>
                </a:solidFill>
              </a:rPr>
            </a:br>
            <a:r>
              <a:rPr lang="en-US" sz="1400" dirty="0" smtClean="0">
                <a:solidFill>
                  <a:schemeClr val="bg1"/>
                </a:solidFill>
              </a:rPr>
              <a:t>     </a:t>
            </a:r>
            <a:r>
              <a:rPr lang="en-US" sz="1400" i="1" dirty="0" smtClean="0">
                <a:solidFill>
                  <a:schemeClr val="bg1"/>
                </a:solidFill>
              </a:rPr>
              <a:t>autism</a:t>
            </a:r>
            <a:r>
              <a:rPr lang="en-US" sz="1400" dirty="0" smtClean="0">
                <a:solidFill>
                  <a:schemeClr val="bg1"/>
                </a:solidFill>
              </a:rPr>
              <a:t>. Newark, DE: Pyramid Educational Products.</a:t>
            </a:r>
            <a:endParaRPr lang="en-US" sz="1400"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066800" y="609600"/>
            <a:ext cx="7391400" cy="1143000"/>
          </a:xfrm>
        </p:spPr>
        <p:txBody>
          <a:bodyPr/>
          <a:lstStyle/>
          <a:p>
            <a:r>
              <a:rPr lang="en-US" dirty="0" smtClean="0"/>
              <a:t>Teaching for Generalization</a:t>
            </a:r>
          </a:p>
        </p:txBody>
      </p:sp>
      <p:sp>
        <p:nvSpPr>
          <p:cNvPr id="4" name="Content Placeholder 3"/>
          <p:cNvSpPr>
            <a:spLocks noGrp="1"/>
          </p:cNvSpPr>
          <p:nvPr>
            <p:ph idx="1"/>
          </p:nvPr>
        </p:nvSpPr>
        <p:spPr/>
        <p:txBody>
          <a:bodyPr/>
          <a:lstStyle/>
          <a:p>
            <a:r>
              <a:rPr lang="en-US" dirty="0" smtClean="0"/>
              <a:t>Just because a child can imitate or speak with a prompt does not mean they will be able to use the word spontaneously</a:t>
            </a:r>
          </a:p>
          <a:p>
            <a:pPr lvl="1"/>
            <a:r>
              <a:rPr lang="en-US" dirty="0" smtClean="0"/>
              <a:t>Imitation and response need to be planned carefully for generalization across settings</a:t>
            </a:r>
          </a:p>
          <a:p>
            <a:pPr lvl="1"/>
            <a:r>
              <a:rPr lang="en-US" dirty="0" smtClean="0"/>
              <a:t>Typically developing children do this naturally</a:t>
            </a:r>
          </a:p>
        </p:txBody>
      </p:sp>
      <p:pic>
        <p:nvPicPr>
          <p:cNvPr id="6147" name="Picture 3"/>
          <p:cNvPicPr>
            <a:picLocks noChangeAspect="1" noChangeArrowheads="1"/>
          </p:cNvPicPr>
          <p:nvPr/>
        </p:nvPicPr>
        <p:blipFill>
          <a:blip r:embed="rId3" cstate="print"/>
          <a:srcRect/>
          <a:stretch>
            <a:fillRect/>
          </a:stretch>
        </p:blipFill>
        <p:spPr bwMode="auto">
          <a:xfrm>
            <a:off x="0" y="0"/>
            <a:ext cx="1492250" cy="1524000"/>
          </a:xfrm>
          <a:prstGeom prst="rect">
            <a:avLst/>
          </a:prstGeom>
          <a:noFill/>
          <a:ln w="9525">
            <a:noFill/>
            <a:miter lim="800000"/>
            <a:headEnd/>
            <a:tailEnd/>
          </a:ln>
          <a:effectLst/>
        </p:spPr>
      </p:pic>
      <p:sp>
        <p:nvSpPr>
          <p:cNvPr id="5" name="TextBox 4"/>
          <p:cNvSpPr txBox="1"/>
          <p:nvPr/>
        </p:nvSpPr>
        <p:spPr>
          <a:xfrm>
            <a:off x="2743200" y="6182380"/>
            <a:ext cx="6096000" cy="523220"/>
          </a:xfrm>
          <a:prstGeom prst="rect">
            <a:avLst/>
          </a:prstGeom>
          <a:noFill/>
        </p:spPr>
        <p:txBody>
          <a:bodyPr wrap="square" rtlCol="0">
            <a:spAutoFit/>
          </a:bodyPr>
          <a:lstStyle/>
          <a:p>
            <a:pPr marL="0" lvl="1"/>
            <a:r>
              <a:rPr lang="en-US" sz="1400" dirty="0" err="1" smtClean="0">
                <a:solidFill>
                  <a:schemeClr val="bg1"/>
                </a:solidFill>
              </a:rPr>
              <a:t>Bondy</a:t>
            </a:r>
            <a:r>
              <a:rPr lang="en-US" sz="1400" dirty="0" smtClean="0">
                <a:solidFill>
                  <a:schemeClr val="bg1"/>
                </a:solidFill>
              </a:rPr>
              <a:t>, A. S., &amp; </a:t>
            </a:r>
            <a:r>
              <a:rPr lang="en-US" sz="1400" dirty="0" err="1" smtClean="0">
                <a:solidFill>
                  <a:schemeClr val="bg1"/>
                </a:solidFill>
              </a:rPr>
              <a:t>Sulzer-Azaroff</a:t>
            </a:r>
            <a:r>
              <a:rPr lang="en-US" sz="1400" dirty="0" smtClean="0">
                <a:solidFill>
                  <a:schemeClr val="bg1"/>
                </a:solidFill>
              </a:rPr>
              <a:t>, B. (2002). </a:t>
            </a:r>
            <a:r>
              <a:rPr lang="en-US" sz="1400" i="1" dirty="0" smtClean="0">
                <a:solidFill>
                  <a:schemeClr val="bg1"/>
                </a:solidFill>
              </a:rPr>
              <a:t>The pyramid approach to education in </a:t>
            </a:r>
            <a:r>
              <a:rPr lang="en-US" sz="1400" dirty="0" smtClean="0">
                <a:solidFill>
                  <a:schemeClr val="bg1"/>
                </a:solidFill>
              </a:rPr>
              <a:t/>
            </a:r>
            <a:br>
              <a:rPr lang="en-US" sz="1400" dirty="0" smtClean="0">
                <a:solidFill>
                  <a:schemeClr val="bg1"/>
                </a:solidFill>
              </a:rPr>
            </a:br>
            <a:r>
              <a:rPr lang="en-US" sz="1400" dirty="0" smtClean="0">
                <a:solidFill>
                  <a:schemeClr val="bg1"/>
                </a:solidFill>
              </a:rPr>
              <a:t>     </a:t>
            </a:r>
            <a:r>
              <a:rPr lang="en-US" sz="1400" i="1" dirty="0" smtClean="0">
                <a:solidFill>
                  <a:schemeClr val="bg1"/>
                </a:solidFill>
              </a:rPr>
              <a:t>autism</a:t>
            </a:r>
            <a:r>
              <a:rPr lang="en-US" sz="1400" dirty="0" smtClean="0">
                <a:solidFill>
                  <a:schemeClr val="bg1"/>
                </a:solidFill>
              </a:rPr>
              <a:t>. Newark, DE: Pyramid Educational Products.</a:t>
            </a:r>
            <a:endParaRPr lang="en-US" sz="1400"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smtClean="0"/>
              <a:t>Potentially Effective Modalities</a:t>
            </a:r>
          </a:p>
        </p:txBody>
      </p:sp>
      <p:sp>
        <p:nvSpPr>
          <p:cNvPr id="4099" name="Rectangle 3"/>
          <p:cNvSpPr>
            <a:spLocks noGrp="1" noChangeArrowheads="1"/>
          </p:cNvSpPr>
          <p:nvPr>
            <p:ph type="body" idx="1"/>
          </p:nvPr>
        </p:nvSpPr>
        <p:spPr/>
        <p:txBody>
          <a:bodyPr/>
          <a:lstStyle/>
          <a:p>
            <a:pPr marL="342900" lvl="1" indent="-342900">
              <a:buFontTx/>
              <a:buChar char="•"/>
            </a:pPr>
            <a:r>
              <a:rPr lang="en-US" dirty="0" smtClean="0"/>
              <a:t>Imagine you have lost your voice, how would you communicate?</a:t>
            </a:r>
          </a:p>
          <a:p>
            <a:pPr lvl="1"/>
            <a:r>
              <a:rPr lang="en-US" dirty="0" smtClean="0"/>
              <a:t>Sign</a:t>
            </a:r>
          </a:p>
          <a:p>
            <a:pPr lvl="1"/>
            <a:r>
              <a:rPr lang="en-US" dirty="0" smtClean="0"/>
              <a:t>Pictures</a:t>
            </a:r>
          </a:p>
          <a:p>
            <a:pPr lvl="1"/>
            <a:r>
              <a:rPr lang="en-US" dirty="0" smtClean="0"/>
              <a:t>Visual Symbols</a:t>
            </a:r>
          </a:p>
          <a:p>
            <a:pPr lvl="1"/>
            <a:r>
              <a:rPr lang="en-US" dirty="0" smtClean="0"/>
              <a:t>Written Words</a:t>
            </a:r>
          </a:p>
          <a:p>
            <a:r>
              <a:rPr lang="en-US" dirty="0" smtClean="0"/>
              <a:t>Modalities can work alone or together</a:t>
            </a:r>
          </a:p>
        </p:txBody>
      </p:sp>
      <p:pic>
        <p:nvPicPr>
          <p:cNvPr id="4100" name="Picture 4"/>
          <p:cNvPicPr>
            <a:picLocks noChangeAspect="1" noChangeArrowheads="1"/>
          </p:cNvPicPr>
          <p:nvPr/>
        </p:nvPicPr>
        <p:blipFill>
          <a:blip r:embed="rId3" cstate="print"/>
          <a:srcRect/>
          <a:stretch>
            <a:fillRect/>
          </a:stretch>
        </p:blipFill>
        <p:spPr bwMode="auto">
          <a:xfrm>
            <a:off x="7359650" y="5286375"/>
            <a:ext cx="1784350" cy="1571625"/>
          </a:xfrm>
          <a:prstGeom prst="rect">
            <a:avLst/>
          </a:prstGeom>
          <a:noFill/>
          <a:ln w="9525">
            <a:noFill/>
            <a:miter lim="800000"/>
            <a:headEnd/>
            <a:tailEnd/>
          </a:ln>
          <a:effectLst/>
        </p:spPr>
      </p:pic>
      <p:sp>
        <p:nvSpPr>
          <p:cNvPr id="5" name="TextBox 4"/>
          <p:cNvSpPr txBox="1"/>
          <p:nvPr/>
        </p:nvSpPr>
        <p:spPr>
          <a:xfrm>
            <a:off x="2743200" y="6258580"/>
            <a:ext cx="6096000" cy="523220"/>
          </a:xfrm>
          <a:prstGeom prst="rect">
            <a:avLst/>
          </a:prstGeom>
          <a:noFill/>
        </p:spPr>
        <p:txBody>
          <a:bodyPr wrap="square" rtlCol="0">
            <a:spAutoFit/>
          </a:bodyPr>
          <a:lstStyle/>
          <a:p>
            <a:pPr marL="0" lvl="1"/>
            <a:r>
              <a:rPr lang="en-US" sz="1400" dirty="0" err="1" smtClean="0">
                <a:solidFill>
                  <a:schemeClr val="bg1"/>
                </a:solidFill>
              </a:rPr>
              <a:t>Bondy</a:t>
            </a:r>
            <a:r>
              <a:rPr lang="en-US" sz="1400" dirty="0" smtClean="0">
                <a:solidFill>
                  <a:schemeClr val="bg1"/>
                </a:solidFill>
              </a:rPr>
              <a:t>, A. S., &amp; </a:t>
            </a:r>
            <a:r>
              <a:rPr lang="en-US" sz="1400" dirty="0" err="1" smtClean="0">
                <a:solidFill>
                  <a:schemeClr val="bg1"/>
                </a:solidFill>
              </a:rPr>
              <a:t>Sulzer-Azaroff</a:t>
            </a:r>
            <a:r>
              <a:rPr lang="en-US" sz="1400" dirty="0" smtClean="0">
                <a:solidFill>
                  <a:schemeClr val="bg1"/>
                </a:solidFill>
              </a:rPr>
              <a:t>, B. (2002). </a:t>
            </a:r>
            <a:r>
              <a:rPr lang="en-US" sz="1400" i="1" dirty="0" smtClean="0">
                <a:solidFill>
                  <a:schemeClr val="bg1"/>
                </a:solidFill>
              </a:rPr>
              <a:t>The pyramid approach to education in </a:t>
            </a:r>
            <a:r>
              <a:rPr lang="en-US" sz="1400" dirty="0" smtClean="0">
                <a:solidFill>
                  <a:schemeClr val="bg1"/>
                </a:solidFill>
              </a:rPr>
              <a:t/>
            </a:r>
            <a:br>
              <a:rPr lang="en-US" sz="1400" dirty="0" smtClean="0">
                <a:solidFill>
                  <a:schemeClr val="bg1"/>
                </a:solidFill>
              </a:rPr>
            </a:br>
            <a:r>
              <a:rPr lang="en-US" sz="1400" dirty="0" smtClean="0">
                <a:solidFill>
                  <a:schemeClr val="bg1"/>
                </a:solidFill>
              </a:rPr>
              <a:t>     </a:t>
            </a:r>
            <a:r>
              <a:rPr lang="en-US" sz="1400" i="1" dirty="0" smtClean="0">
                <a:solidFill>
                  <a:schemeClr val="bg1"/>
                </a:solidFill>
              </a:rPr>
              <a:t>autism</a:t>
            </a:r>
            <a:r>
              <a:rPr lang="en-US" sz="1400" dirty="0" smtClean="0">
                <a:solidFill>
                  <a:schemeClr val="bg1"/>
                </a:solidFill>
              </a:rPr>
              <a:t>. Newark, DE: Pyramid Educational Products.</a:t>
            </a:r>
            <a:endParaRPr lang="en-US" sz="1400"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smtClean="0"/>
              <a:t>Addressing </a:t>
            </a:r>
            <a:br>
              <a:rPr lang="en-US" dirty="0" smtClean="0"/>
            </a:br>
            <a:r>
              <a:rPr lang="en-US" dirty="0" smtClean="0"/>
              <a:t>Critical Expressive Skills</a:t>
            </a:r>
          </a:p>
        </p:txBody>
      </p:sp>
      <p:sp>
        <p:nvSpPr>
          <p:cNvPr id="5123" name="Rectangle 3"/>
          <p:cNvSpPr>
            <a:spLocks noGrp="1" noChangeArrowheads="1"/>
          </p:cNvSpPr>
          <p:nvPr>
            <p:ph type="body" sz="half" idx="1"/>
          </p:nvPr>
        </p:nvSpPr>
        <p:spPr>
          <a:xfrm>
            <a:off x="685800" y="1981200"/>
            <a:ext cx="7848600" cy="4114800"/>
          </a:xfrm>
        </p:spPr>
        <p:txBody>
          <a:bodyPr/>
          <a:lstStyle/>
          <a:p>
            <a:r>
              <a:rPr lang="en-US" dirty="0" smtClean="0"/>
              <a:t>Asking for powerful </a:t>
            </a:r>
            <a:r>
              <a:rPr lang="en-US" dirty="0" err="1" smtClean="0"/>
              <a:t>reinforcers</a:t>
            </a:r>
            <a:endParaRPr lang="en-US" dirty="0" smtClean="0"/>
          </a:p>
          <a:p>
            <a:r>
              <a:rPr lang="en-US" dirty="0" smtClean="0"/>
              <a:t>Asking for help</a:t>
            </a:r>
          </a:p>
          <a:p>
            <a:r>
              <a:rPr lang="en-US" dirty="0" smtClean="0"/>
              <a:t>Asking for a break</a:t>
            </a:r>
          </a:p>
          <a:p>
            <a:r>
              <a:rPr lang="en-US" dirty="0" smtClean="0"/>
              <a:t>Answering “yes” or “no” to “Do you want ___?</a:t>
            </a:r>
          </a:p>
          <a:p>
            <a:r>
              <a:rPr lang="en-US" dirty="0" smtClean="0"/>
              <a:t>If a child can’t effectively communicate to get their needs met they will try other ways</a:t>
            </a:r>
          </a:p>
          <a:p>
            <a:pPr lvl="1"/>
            <a:r>
              <a:rPr lang="en-US" dirty="0" smtClean="0"/>
              <a:t>Biting, kicking, self-injurious behavior</a:t>
            </a:r>
          </a:p>
        </p:txBody>
      </p:sp>
      <p:pic>
        <p:nvPicPr>
          <p:cNvPr id="5125" name="Picture 5"/>
          <p:cNvPicPr>
            <a:picLocks noChangeAspect="1" noChangeArrowheads="1"/>
          </p:cNvPicPr>
          <p:nvPr/>
        </p:nvPicPr>
        <p:blipFill>
          <a:blip r:embed="rId3" cstate="print"/>
          <a:srcRect/>
          <a:stretch>
            <a:fillRect/>
          </a:stretch>
        </p:blipFill>
        <p:spPr bwMode="auto">
          <a:xfrm>
            <a:off x="0" y="5397500"/>
            <a:ext cx="1774825" cy="1460500"/>
          </a:xfrm>
          <a:prstGeom prst="rect">
            <a:avLst/>
          </a:prstGeom>
          <a:noFill/>
          <a:ln w="9525">
            <a:noFill/>
            <a:miter lim="800000"/>
            <a:headEnd/>
            <a:tailEnd/>
          </a:ln>
          <a:effectLst/>
        </p:spPr>
      </p:pic>
      <p:sp>
        <p:nvSpPr>
          <p:cNvPr id="7" name="TextBox 6"/>
          <p:cNvSpPr txBox="1"/>
          <p:nvPr/>
        </p:nvSpPr>
        <p:spPr>
          <a:xfrm>
            <a:off x="2819400" y="6182380"/>
            <a:ext cx="6096000" cy="523220"/>
          </a:xfrm>
          <a:prstGeom prst="rect">
            <a:avLst/>
          </a:prstGeom>
          <a:noFill/>
        </p:spPr>
        <p:txBody>
          <a:bodyPr wrap="square" rtlCol="0">
            <a:spAutoFit/>
          </a:bodyPr>
          <a:lstStyle/>
          <a:p>
            <a:pPr marL="0" lvl="1"/>
            <a:r>
              <a:rPr lang="en-US" sz="1400" dirty="0" err="1" smtClean="0">
                <a:solidFill>
                  <a:schemeClr val="bg1"/>
                </a:solidFill>
              </a:rPr>
              <a:t>Bondy</a:t>
            </a:r>
            <a:r>
              <a:rPr lang="en-US" sz="1400" dirty="0" smtClean="0">
                <a:solidFill>
                  <a:schemeClr val="bg1"/>
                </a:solidFill>
              </a:rPr>
              <a:t>, A. S., &amp; </a:t>
            </a:r>
            <a:r>
              <a:rPr lang="en-US" sz="1400" dirty="0" err="1" smtClean="0">
                <a:solidFill>
                  <a:schemeClr val="bg1"/>
                </a:solidFill>
              </a:rPr>
              <a:t>Sulzer-Azaroff</a:t>
            </a:r>
            <a:r>
              <a:rPr lang="en-US" sz="1400" dirty="0" smtClean="0">
                <a:solidFill>
                  <a:schemeClr val="bg1"/>
                </a:solidFill>
              </a:rPr>
              <a:t>, B. (2002). </a:t>
            </a:r>
            <a:r>
              <a:rPr lang="en-US" sz="1400" i="1" dirty="0" smtClean="0">
                <a:solidFill>
                  <a:schemeClr val="bg1"/>
                </a:solidFill>
              </a:rPr>
              <a:t>The pyramid approach to education in </a:t>
            </a:r>
            <a:r>
              <a:rPr lang="en-US" sz="1400" dirty="0" smtClean="0">
                <a:solidFill>
                  <a:schemeClr val="bg1"/>
                </a:solidFill>
              </a:rPr>
              <a:t/>
            </a:r>
            <a:br>
              <a:rPr lang="en-US" sz="1400" dirty="0" smtClean="0">
                <a:solidFill>
                  <a:schemeClr val="bg1"/>
                </a:solidFill>
              </a:rPr>
            </a:br>
            <a:r>
              <a:rPr lang="en-US" sz="1400" dirty="0" smtClean="0">
                <a:solidFill>
                  <a:schemeClr val="bg1"/>
                </a:solidFill>
              </a:rPr>
              <a:t>     </a:t>
            </a:r>
            <a:r>
              <a:rPr lang="en-US" sz="1400" i="1" dirty="0" smtClean="0">
                <a:solidFill>
                  <a:schemeClr val="bg1"/>
                </a:solidFill>
              </a:rPr>
              <a:t>autism</a:t>
            </a:r>
            <a:r>
              <a:rPr lang="en-US" sz="1400" dirty="0" smtClean="0">
                <a:solidFill>
                  <a:schemeClr val="bg1"/>
                </a:solidFill>
              </a:rPr>
              <a:t>. Newark, DE: Pyramid Educational Products.</a:t>
            </a:r>
            <a:endParaRPr lang="en-US" sz="1400" dirty="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427</TotalTime>
  <Words>1403</Words>
  <Application>Microsoft Office PowerPoint</Application>
  <PresentationFormat>On-screen Show (4:3)</PresentationFormat>
  <Paragraphs>200</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Default Design</vt:lpstr>
      <vt:lpstr>Importance of Functional Communication</vt:lpstr>
      <vt:lpstr>Functional Communication</vt:lpstr>
      <vt:lpstr>Communication</vt:lpstr>
      <vt:lpstr>Communication</vt:lpstr>
      <vt:lpstr>Communication Skills</vt:lpstr>
      <vt:lpstr>The Function of the Communicative Act </vt:lpstr>
      <vt:lpstr>Teaching for Generalization</vt:lpstr>
      <vt:lpstr>Potentially Effective Modalities</vt:lpstr>
      <vt:lpstr>Addressing  Critical Expressive Skills</vt:lpstr>
      <vt:lpstr>Addressing  Critical Receptive Skills</vt:lpstr>
      <vt:lpstr>“Talking” about Emotions</vt:lpstr>
      <vt:lpstr>Interacting with Others in a Socially Acceptable Way </vt:lpstr>
      <vt:lpstr>Teaching Communication</vt:lpstr>
      <vt:lpstr>Functional Communication</vt:lpstr>
      <vt:lpstr>Increasing Initiations</vt:lpstr>
      <vt:lpstr>Augmentative and Alternative Communication</vt:lpstr>
      <vt:lpstr>AAC </vt:lpstr>
      <vt:lpstr>AAC</vt:lpstr>
      <vt:lpstr>AAC</vt:lpstr>
      <vt:lpstr>AAC</vt:lpstr>
      <vt:lpstr>What is AAC</vt:lpstr>
      <vt:lpstr>AAC </vt:lpstr>
      <vt:lpstr>Two Main AAC</vt:lpstr>
      <vt:lpstr>Two Main AAC</vt:lpstr>
      <vt:lpstr>AAC Techniques</vt:lpstr>
      <vt:lpstr>AAC Techniques</vt:lpstr>
    </vt:vector>
  </TitlesOfParts>
  <Company>Honeywell Project Operations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Kids and Fear</dc:title>
  <dc:creator>nshastry</dc:creator>
  <cp:lastModifiedBy>Kat Smith</cp:lastModifiedBy>
  <cp:revision>18</cp:revision>
  <dcterms:created xsi:type="dcterms:W3CDTF">2001-03-29T02:22:58Z</dcterms:created>
  <dcterms:modified xsi:type="dcterms:W3CDTF">2011-01-25T04:02:41Z</dcterms:modified>
</cp:coreProperties>
</file>